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72" r:id="rId4"/>
    <p:sldId id="273" r:id="rId5"/>
    <p:sldId id="275" r:id="rId6"/>
    <p:sldId id="274" r:id="rId7"/>
    <p:sldId id="276" r:id="rId8"/>
    <p:sldId id="278" r:id="rId9"/>
    <p:sldId id="279" r:id="rId10"/>
    <p:sldId id="290" r:id="rId11"/>
    <p:sldId id="265" r:id="rId12"/>
    <p:sldId id="267" r:id="rId13"/>
    <p:sldId id="269" r:id="rId14"/>
    <p:sldId id="270" r:id="rId15"/>
    <p:sldId id="271" r:id="rId16"/>
    <p:sldId id="280" r:id="rId17"/>
    <p:sldId id="282" r:id="rId18"/>
    <p:sldId id="291" r:id="rId19"/>
    <p:sldId id="283" r:id="rId20"/>
    <p:sldId id="292" r:id="rId21"/>
    <p:sldId id="285" r:id="rId22"/>
    <p:sldId id="281" r:id="rId23"/>
    <p:sldId id="284" r:id="rId24"/>
    <p:sldId id="286" r:id="rId25"/>
    <p:sldId id="288" r:id="rId26"/>
    <p:sldId id="294" r:id="rId27"/>
    <p:sldId id="295" r:id="rId28"/>
    <p:sldId id="296" r:id="rId29"/>
    <p:sldId id="293" r:id="rId30"/>
    <p:sldId id="297" r:id="rId31"/>
    <p:sldId id="27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2989" autoAdjust="0"/>
  </p:normalViewPr>
  <p:slideViewPr>
    <p:cSldViewPr>
      <p:cViewPr varScale="1">
        <p:scale>
          <a:sx n="66" d="100"/>
          <a:sy n="66" d="100"/>
        </p:scale>
        <p:origin x="-173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557368-8F60-4543-B1C7-16CE90CE12E2}" type="datetimeFigureOut">
              <a:rPr lang="en-US" smtClean="0"/>
              <a:pPr/>
              <a:t>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B10A1E-ECCC-4489-BFCD-3573ADD51BF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Deep_learning" TargetMode="External"/><Relationship Id="rId3" Type="http://schemas.openxmlformats.org/officeDocument/2006/relationships/hyperlink" Target="https://en.wikipedia.org/w/index.php?title=Q-learning&amp;action=edit&amp;section=12" TargetMode="External"/><Relationship Id="rId7" Type="http://schemas.openxmlformats.org/officeDocument/2006/relationships/hyperlink" Target="https://en.wikipedia.org/w/index.php?title=Q-learning&amp;action=edit&amp;section=1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Q-learning" TargetMode="External"/><Relationship Id="rId5" Type="http://schemas.openxmlformats.org/officeDocument/2006/relationships/hyperlink" Target="https://en.wikipedia.org/wiki/Convolution" TargetMode="External"/><Relationship Id="rId4" Type="http://schemas.openxmlformats.org/officeDocument/2006/relationships/hyperlink" Target="https://en.wikipedia.org/wiki/Convolutional_neural_networ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latin typeface="+mn-lt"/>
                <a:ea typeface="+mn-ea"/>
                <a:cs typeface="+mn-cs"/>
              </a:rPr>
              <a:t>An </a:t>
            </a:r>
            <a:r>
              <a:rPr lang="en-US" sz="1200" b="0" i="1" u="none" strike="noStrike" kern="1200" dirty="0" smtClean="0">
                <a:solidFill>
                  <a:schemeClr val="tx1"/>
                </a:solidFill>
                <a:latin typeface="+mn-lt"/>
                <a:ea typeface="+mn-ea"/>
                <a:cs typeface="+mn-cs"/>
              </a:rPr>
              <a:t>actor</a:t>
            </a:r>
            <a:r>
              <a:rPr lang="en-US" sz="1200" b="0" i="0" u="none" strike="noStrike" kern="1200" dirty="0" smtClean="0">
                <a:solidFill>
                  <a:schemeClr val="tx1"/>
                </a:solidFill>
                <a:latin typeface="+mn-lt"/>
                <a:ea typeface="+mn-ea"/>
                <a:cs typeface="+mn-cs"/>
              </a:rPr>
              <a:t> whose job is to improve the policy function by tuning the policy function parameters.</a:t>
            </a:r>
          </a:p>
          <a:p>
            <a:r>
              <a:rPr lang="en-US" sz="1200" b="0" i="0" u="none" strike="noStrike" kern="1200" dirty="0" smtClean="0">
                <a:solidFill>
                  <a:schemeClr val="tx1"/>
                </a:solidFill>
                <a:latin typeface="+mn-lt"/>
                <a:ea typeface="+mn-ea"/>
                <a:cs typeface="+mn-cs"/>
              </a:rPr>
              <a:t>A </a:t>
            </a:r>
            <a:r>
              <a:rPr lang="en-US" sz="1200" b="0" i="1" u="none" strike="noStrike" kern="1200" dirty="0" smtClean="0">
                <a:solidFill>
                  <a:schemeClr val="tx1"/>
                </a:solidFill>
                <a:latin typeface="+mn-lt"/>
                <a:ea typeface="+mn-ea"/>
                <a:cs typeface="+mn-cs"/>
              </a:rPr>
              <a:t>critic</a:t>
            </a:r>
            <a:r>
              <a:rPr lang="en-US" sz="1200" b="0" i="0" u="none" strike="noStrike" kern="1200" dirty="0" smtClean="0">
                <a:solidFill>
                  <a:schemeClr val="tx1"/>
                </a:solidFill>
                <a:latin typeface="+mn-lt"/>
                <a:ea typeface="+mn-ea"/>
                <a:cs typeface="+mn-cs"/>
              </a:rPr>
              <a:t> whose job is to fine tune the estimation of Q value based on current (incrementally improving) policy.</a:t>
            </a:r>
          </a:p>
          <a:p>
            <a:r>
              <a:rPr lang="en-GB" sz="1200" b="0" i="0" u="none" strike="noStrike" kern="1200" dirty="0" smtClean="0">
                <a:solidFill>
                  <a:schemeClr val="tx1"/>
                </a:solidFill>
                <a:latin typeface="+mn-lt"/>
                <a:ea typeface="+mn-ea"/>
                <a:cs typeface="+mn-cs"/>
              </a:rPr>
              <a:t>A3C </a:t>
            </a:r>
            <a:r>
              <a:rPr lang="en-GB" sz="1200" b="0" i="0" u="none" strike="noStrike" kern="1200" dirty="0" err="1" smtClean="0">
                <a:solidFill>
                  <a:schemeClr val="tx1"/>
                </a:solidFill>
                <a:latin typeface="+mn-lt"/>
                <a:ea typeface="+mn-ea"/>
                <a:cs typeface="+mn-cs"/>
              </a:rPr>
              <a:t>asyncronohous</a:t>
            </a:r>
            <a:r>
              <a:rPr lang="en-GB" sz="1200" b="0" i="0" u="none" strike="noStrike" kern="1200" dirty="0" smtClean="0">
                <a:solidFill>
                  <a:schemeClr val="tx1"/>
                </a:solidFill>
                <a:latin typeface="+mn-lt"/>
                <a:ea typeface="+mn-ea"/>
                <a:cs typeface="+mn-cs"/>
              </a:rPr>
              <a:t> advantage</a:t>
            </a:r>
            <a:r>
              <a:rPr lang="en-GB" sz="1200" b="0" i="0" u="none" strike="noStrike" kern="1200" baseline="0" dirty="0" smtClean="0">
                <a:solidFill>
                  <a:schemeClr val="tx1"/>
                </a:solidFill>
                <a:latin typeface="+mn-lt"/>
                <a:ea typeface="+mn-ea"/>
                <a:cs typeface="+mn-cs"/>
              </a:rPr>
              <a:t> actor critic</a:t>
            </a:r>
          </a:p>
          <a:p>
            <a:r>
              <a:rPr lang="en-GB" sz="1200" b="0" i="0" u="none" strike="noStrike" kern="1200" baseline="0" dirty="0" smtClean="0">
                <a:solidFill>
                  <a:schemeClr val="tx1"/>
                </a:solidFill>
                <a:latin typeface="+mn-lt"/>
                <a:ea typeface="+mn-ea"/>
                <a:cs typeface="+mn-cs"/>
              </a:rPr>
              <a:t>DDPG: deep deterministic policy gradients</a:t>
            </a:r>
            <a:endParaRPr lang="en-US" sz="1200" b="0" i="0" u="none" strike="noStrike"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5B10A1E-ECCC-4489-BFCD-3573ADD51BF4}" type="slidenum">
              <a:rPr lang="en-US" smtClean="0"/>
              <a:pPr/>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B10A1E-ECCC-4489-BFCD-3573ADD51BF4}" type="slidenum">
              <a:rPr lang="en-US" smtClean="0"/>
              <a:pPr/>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u="none" strike="noStrike" kern="1200" dirty="0" smtClean="0">
                <a:solidFill>
                  <a:schemeClr val="tx1"/>
                </a:solidFill>
                <a:latin typeface="+mn-lt"/>
                <a:ea typeface="+mn-ea"/>
                <a:cs typeface="+mn-cs"/>
              </a:rPr>
              <a:t>Deep Q-learning</a:t>
            </a:r>
            <a:r>
              <a:rPr lang="en-US" sz="1200" b="0" i="0" u="none" strike="noStrike" kern="1200" dirty="0" smtClean="0">
                <a:solidFill>
                  <a:schemeClr val="tx1"/>
                </a:solidFill>
                <a:latin typeface="+mn-lt"/>
                <a:ea typeface="+mn-ea"/>
                <a:cs typeface="+mn-cs"/>
              </a:rPr>
              <a:t>[</a:t>
            </a:r>
            <a:r>
              <a:rPr lang="en-US" sz="1200" b="0" i="0" u="none" strike="noStrike" kern="1200" dirty="0" smtClean="0">
                <a:solidFill>
                  <a:schemeClr val="tx1"/>
                </a:solidFill>
                <a:latin typeface="+mn-lt"/>
                <a:ea typeface="+mn-ea"/>
                <a:cs typeface="+mn-cs"/>
                <a:hlinkClick r:id="rId3" tooltip="Edit section: Deep Q-learning"/>
              </a:rPr>
              <a:t>edit</a:t>
            </a:r>
            <a:r>
              <a:rPr lang="en-US" sz="1200" b="0" i="0" u="none" strike="noStrike" kern="1200" dirty="0" smtClean="0">
                <a:solidFill>
                  <a:schemeClr val="tx1"/>
                </a:solidFill>
                <a:latin typeface="+mn-lt"/>
                <a:ea typeface="+mn-ea"/>
                <a:cs typeface="+mn-cs"/>
              </a:rPr>
              <a:t>]</a:t>
            </a:r>
            <a:endParaRPr lang="en-US" sz="1200" b="1"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The </a:t>
            </a:r>
            <a:r>
              <a:rPr lang="en-US" sz="1200" b="0" i="0" u="none" strike="noStrike" kern="1200" dirty="0" err="1" smtClean="0">
                <a:solidFill>
                  <a:schemeClr val="tx1"/>
                </a:solidFill>
                <a:latin typeface="+mn-lt"/>
                <a:ea typeface="+mn-ea"/>
                <a:cs typeface="+mn-cs"/>
              </a:rPr>
              <a:t>DeepMind</a:t>
            </a:r>
            <a:r>
              <a:rPr lang="en-US" sz="1200" b="0" i="0" u="none" strike="noStrike" kern="1200" dirty="0" smtClean="0">
                <a:solidFill>
                  <a:schemeClr val="tx1"/>
                </a:solidFill>
                <a:latin typeface="+mn-lt"/>
                <a:ea typeface="+mn-ea"/>
                <a:cs typeface="+mn-cs"/>
              </a:rPr>
              <a:t> system used a deep </a:t>
            </a:r>
            <a:r>
              <a:rPr lang="en-US" sz="1200" b="0" i="0" u="none" strike="noStrike" kern="1200" dirty="0" err="1" smtClean="0">
                <a:solidFill>
                  <a:schemeClr val="tx1"/>
                </a:solidFill>
                <a:latin typeface="+mn-lt"/>
                <a:ea typeface="+mn-ea"/>
                <a:cs typeface="+mn-cs"/>
                <a:hlinkClick r:id="rId4" tooltip="Convolutional neural network"/>
              </a:rPr>
              <a:t>convolutional</a:t>
            </a:r>
            <a:r>
              <a:rPr lang="en-US" sz="1200" b="0" i="0" u="none" strike="noStrike" kern="1200" dirty="0" smtClean="0">
                <a:solidFill>
                  <a:schemeClr val="tx1"/>
                </a:solidFill>
                <a:latin typeface="+mn-lt"/>
                <a:ea typeface="+mn-ea"/>
                <a:cs typeface="+mn-cs"/>
                <a:hlinkClick r:id="rId4" tooltip="Convolutional neural network"/>
              </a:rPr>
              <a:t> neural network</a:t>
            </a:r>
            <a:r>
              <a:rPr lang="en-US" sz="1200" b="0" i="0" u="none" strike="noStrike" kern="1200" dirty="0" smtClean="0">
                <a:solidFill>
                  <a:schemeClr val="tx1"/>
                </a:solidFill>
                <a:latin typeface="+mn-lt"/>
                <a:ea typeface="+mn-ea"/>
                <a:cs typeface="+mn-cs"/>
              </a:rPr>
              <a:t>, with layers of tiled </a:t>
            </a:r>
            <a:r>
              <a:rPr lang="en-US" sz="1200" b="0" i="0" u="none" strike="noStrike" kern="1200" dirty="0" err="1" smtClean="0">
                <a:solidFill>
                  <a:schemeClr val="tx1"/>
                </a:solidFill>
                <a:latin typeface="+mn-lt"/>
                <a:ea typeface="+mn-ea"/>
                <a:cs typeface="+mn-cs"/>
                <a:hlinkClick r:id="rId5" tooltip="Convolution"/>
              </a:rPr>
              <a:t>convolutional</a:t>
            </a:r>
            <a:r>
              <a:rPr lang="en-US" sz="1200" b="0" i="0" u="none" strike="noStrike" kern="1200" dirty="0" smtClean="0">
                <a:solidFill>
                  <a:schemeClr val="tx1"/>
                </a:solidFill>
                <a:latin typeface="+mn-lt"/>
                <a:ea typeface="+mn-ea"/>
                <a:cs typeface="+mn-cs"/>
              </a:rPr>
              <a:t> filters to mimic the effects of receptive fields. Reinforcement learning is unstable or divergent when a nonlinear function </a:t>
            </a:r>
            <a:r>
              <a:rPr lang="en-US" sz="1200" b="0" i="0" u="none" strike="noStrike" kern="1200" dirty="0" err="1" smtClean="0">
                <a:solidFill>
                  <a:schemeClr val="tx1"/>
                </a:solidFill>
                <a:latin typeface="+mn-lt"/>
                <a:ea typeface="+mn-ea"/>
                <a:cs typeface="+mn-cs"/>
              </a:rPr>
              <a:t>approximator</a:t>
            </a:r>
            <a:r>
              <a:rPr lang="en-US" sz="1200" b="0" i="0" u="none" strike="noStrike" kern="1200" dirty="0" smtClean="0">
                <a:solidFill>
                  <a:schemeClr val="tx1"/>
                </a:solidFill>
                <a:latin typeface="+mn-lt"/>
                <a:ea typeface="+mn-ea"/>
                <a:cs typeface="+mn-cs"/>
              </a:rPr>
              <a:t> such as a neural network is used to represent Q. This instability comes from the correlations present in the sequence of observations, the fact that small updates to Q may significantly change the policy and the data distribution, and the correlations between Q and the target values.</a:t>
            </a:r>
          </a:p>
          <a:p>
            <a:r>
              <a:rPr lang="en-US" sz="1200" b="0" i="0" u="none" strike="noStrike" kern="1200" dirty="0" smtClean="0">
                <a:solidFill>
                  <a:schemeClr val="tx1"/>
                </a:solidFill>
                <a:latin typeface="+mn-lt"/>
                <a:ea typeface="+mn-ea"/>
                <a:cs typeface="+mn-cs"/>
              </a:rPr>
              <a:t>The technique used </a:t>
            </a:r>
            <a:r>
              <a:rPr lang="en-US" sz="1200" b="0" i="1" u="none" strike="noStrike" kern="1200" dirty="0" smtClean="0">
                <a:solidFill>
                  <a:schemeClr val="tx1"/>
                </a:solidFill>
                <a:latin typeface="+mn-lt"/>
                <a:ea typeface="+mn-ea"/>
                <a:cs typeface="+mn-cs"/>
              </a:rPr>
              <a:t>experience replay,</a:t>
            </a:r>
            <a:r>
              <a:rPr lang="en-US" sz="1200" b="0" i="0" u="none" strike="noStrike" kern="1200" dirty="0" smtClean="0">
                <a:solidFill>
                  <a:schemeClr val="tx1"/>
                </a:solidFill>
                <a:latin typeface="+mn-lt"/>
                <a:ea typeface="+mn-ea"/>
                <a:cs typeface="+mn-cs"/>
              </a:rPr>
              <a:t> a biologically inspired mechanism that uses a random sample of prior actions instead of the most recent action to proceed.</a:t>
            </a:r>
            <a:r>
              <a:rPr lang="en-US" sz="1200" b="0" i="0" u="none" strike="noStrike" kern="1200" baseline="30000" dirty="0" smtClean="0">
                <a:solidFill>
                  <a:schemeClr val="tx1"/>
                </a:solidFill>
                <a:latin typeface="+mn-lt"/>
                <a:ea typeface="+mn-ea"/>
                <a:cs typeface="+mn-cs"/>
                <a:hlinkClick r:id="rId6"/>
              </a:rPr>
              <a:t>[2]</a:t>
            </a:r>
            <a:r>
              <a:rPr lang="en-US" sz="1200" b="0" i="0" u="none" strike="noStrike" kern="1200" dirty="0" smtClean="0">
                <a:solidFill>
                  <a:schemeClr val="tx1"/>
                </a:solidFill>
                <a:latin typeface="+mn-lt"/>
                <a:ea typeface="+mn-ea"/>
                <a:cs typeface="+mn-cs"/>
              </a:rPr>
              <a:t> This removes correlations in the observation sequence and smoothing changes in the data distribution. Iterative update adjusts Q towards target values that are only periodically updated, further reducing correlations with the target.</a:t>
            </a:r>
            <a:r>
              <a:rPr lang="en-US" sz="1200" b="0" i="0" u="none" strike="noStrike" kern="1200" baseline="30000" dirty="0" smtClean="0">
                <a:solidFill>
                  <a:schemeClr val="tx1"/>
                </a:solidFill>
                <a:latin typeface="+mn-lt"/>
                <a:ea typeface="+mn-ea"/>
                <a:cs typeface="+mn-cs"/>
                <a:hlinkClick r:id="rId6"/>
              </a:rPr>
              <a:t>[19]</a:t>
            </a:r>
            <a:endParaRPr lang="en-US" sz="1200" b="0" i="0" u="none" strike="noStrike" kern="1200" dirty="0" smtClean="0">
              <a:solidFill>
                <a:schemeClr val="tx1"/>
              </a:solidFill>
              <a:latin typeface="+mn-lt"/>
              <a:ea typeface="+mn-ea"/>
              <a:cs typeface="+mn-cs"/>
            </a:endParaRPr>
          </a:p>
          <a:p>
            <a:r>
              <a:rPr lang="en-US" sz="1200" b="1" i="0" u="none" strike="noStrike" kern="1200" dirty="0" smtClean="0">
                <a:solidFill>
                  <a:schemeClr val="tx1"/>
                </a:solidFill>
                <a:latin typeface="+mn-lt"/>
                <a:ea typeface="+mn-ea"/>
                <a:cs typeface="+mn-cs"/>
              </a:rPr>
              <a:t>Double Q-learning</a:t>
            </a:r>
            <a:r>
              <a:rPr lang="en-US" sz="1200" b="0" i="0" u="none" strike="noStrike" kern="1200" dirty="0" smtClean="0">
                <a:solidFill>
                  <a:schemeClr val="tx1"/>
                </a:solidFill>
                <a:latin typeface="+mn-lt"/>
                <a:ea typeface="+mn-ea"/>
                <a:cs typeface="+mn-cs"/>
              </a:rPr>
              <a:t>[</a:t>
            </a:r>
            <a:r>
              <a:rPr lang="en-US" sz="1200" b="0" i="0" u="none" strike="noStrike" kern="1200" dirty="0" smtClean="0">
                <a:solidFill>
                  <a:schemeClr val="tx1"/>
                </a:solidFill>
                <a:latin typeface="+mn-lt"/>
                <a:ea typeface="+mn-ea"/>
                <a:cs typeface="+mn-cs"/>
                <a:hlinkClick r:id="rId7" tooltip="Edit section: Double Q-learning"/>
              </a:rPr>
              <a:t>edit</a:t>
            </a:r>
            <a:r>
              <a:rPr lang="en-US" sz="1200" b="0" i="0" u="none" strike="noStrike" kern="1200" dirty="0" smtClean="0">
                <a:solidFill>
                  <a:schemeClr val="tx1"/>
                </a:solidFill>
                <a:latin typeface="+mn-lt"/>
                <a:ea typeface="+mn-ea"/>
                <a:cs typeface="+mn-cs"/>
              </a:rPr>
              <a:t>]</a:t>
            </a:r>
            <a:endParaRPr lang="en-US" sz="1200" b="1"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Because the maximum approximated action value is used in Q-learning, in noisy environments Q-learning can sometimes overestimate the action values, slowing the learning. A variant called Double Q-learning was proposed to correct this.</a:t>
            </a:r>
            <a:r>
              <a:rPr lang="en-US" sz="1200" b="0" i="0" u="none" strike="noStrike" kern="1200" baseline="30000" dirty="0" smtClean="0">
                <a:solidFill>
                  <a:schemeClr val="tx1"/>
                </a:solidFill>
                <a:latin typeface="+mn-lt"/>
                <a:ea typeface="+mn-ea"/>
                <a:cs typeface="+mn-cs"/>
                <a:hlinkClick r:id="rId6"/>
              </a:rPr>
              <a:t>[20]</a:t>
            </a:r>
            <a:r>
              <a:rPr lang="en-US" sz="1200" b="0" i="0" u="none" strike="noStrike" kern="1200" dirty="0" smtClean="0">
                <a:solidFill>
                  <a:schemeClr val="tx1"/>
                </a:solidFill>
                <a:latin typeface="+mn-lt"/>
                <a:ea typeface="+mn-ea"/>
                <a:cs typeface="+mn-cs"/>
              </a:rPr>
              <a:t> This algorithm was later combined with </a:t>
            </a:r>
            <a:r>
              <a:rPr lang="en-US" sz="1200" b="0" i="0" u="none" strike="noStrike" kern="1200" dirty="0" smtClean="0">
                <a:solidFill>
                  <a:schemeClr val="tx1"/>
                </a:solidFill>
                <a:latin typeface="+mn-lt"/>
                <a:ea typeface="+mn-ea"/>
                <a:cs typeface="+mn-cs"/>
                <a:hlinkClick r:id="rId8" tooltip="Deep learning"/>
              </a:rPr>
              <a:t>deep learning</a:t>
            </a:r>
            <a:r>
              <a:rPr lang="en-US" sz="1200" b="0" i="0" u="none" strike="noStrike" kern="1200" dirty="0" smtClean="0">
                <a:solidFill>
                  <a:schemeClr val="tx1"/>
                </a:solidFill>
                <a:latin typeface="+mn-lt"/>
                <a:ea typeface="+mn-ea"/>
                <a:cs typeface="+mn-cs"/>
              </a:rPr>
              <a:t>, as in the DQN algorithm, resulting in Double DQN, which outperforms the original DQN algorithm</a:t>
            </a:r>
          </a:p>
          <a:p>
            <a:endParaRPr lang="en-US" dirty="0"/>
          </a:p>
        </p:txBody>
      </p:sp>
      <p:sp>
        <p:nvSpPr>
          <p:cNvPr id="4" name="Slide Number Placeholder 3"/>
          <p:cNvSpPr>
            <a:spLocks noGrp="1"/>
          </p:cNvSpPr>
          <p:nvPr>
            <p:ph type="sldNum" sz="quarter" idx="10"/>
          </p:nvPr>
        </p:nvSpPr>
        <p:spPr/>
        <p:txBody>
          <a:bodyPr/>
          <a:lstStyle/>
          <a:p>
            <a:fld id="{D5B10A1E-ECCC-4489-BFCD-3573ADD51BF4}" type="slidenum">
              <a:rPr lang="en-US" smtClean="0"/>
              <a:pPr/>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B10A1E-ECCC-4489-BFCD-3573ADD51BF4}"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735F01-E039-4AA4-81BC-BD701204CC24}" type="datetime1">
              <a:rPr lang="en-US" smtClean="0"/>
              <a:pPr/>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3D4B7E-14FB-406A-AF91-02353F066C92}" type="datetime1">
              <a:rPr lang="en-US" smtClean="0"/>
              <a:pPr/>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0ABE2B-5706-4CC9-9B1F-EA2B4FF9DD53}" type="datetime1">
              <a:rPr lang="en-US" smtClean="0"/>
              <a:pPr/>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BB5614-CDEF-42FA-8B94-2EEBF2814029}" type="datetime1">
              <a:rPr lang="en-US" smtClean="0"/>
              <a:pPr/>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AA0F4F-481D-48FB-8B80-4AFEC444FC6F}" type="datetime1">
              <a:rPr lang="en-US" smtClean="0"/>
              <a:pPr/>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E09192-1118-4437-9B1C-38441018F5BF}" type="datetime1">
              <a:rPr lang="en-US" smtClean="0"/>
              <a:pPr/>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54A1E5-B350-46FF-A7A6-80557CCDF3DF}" type="datetime1">
              <a:rPr lang="en-US" smtClean="0"/>
              <a:pPr/>
              <a:t>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4FED68-B230-4762-AD1B-A780938D1A56}" type="datetime1">
              <a:rPr lang="en-US" smtClean="0"/>
              <a:pPr/>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5BC2E-FA77-4624-B879-53BA8295ED5F}" type="datetime1">
              <a:rPr lang="en-US" smtClean="0"/>
              <a:pPr/>
              <a:t>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0F5800-072E-4DC0-9209-3488E5F182CD}" type="datetime1">
              <a:rPr lang="en-US" smtClean="0"/>
              <a:pPr/>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4D9AF8-C8E8-4CAD-97A7-B43A922D295A}" type="datetime1">
              <a:rPr lang="en-US" smtClean="0"/>
              <a:pPr/>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1C4A6-7657-4A77-AF2E-81409CE89BE3}" type="datetime1">
              <a:rPr lang="en-US" smtClean="0"/>
              <a:pPr/>
              <a:t>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keras-rl.readthedocs.io/en/latest/agents/sarsa" TargetMode="External"/><Relationship Id="rId3" Type="http://schemas.openxmlformats.org/officeDocument/2006/relationships/hyperlink" Target="https://github.com/keras-rl/keras-rl/issues" TargetMode="External"/><Relationship Id="rId7" Type="http://schemas.openxmlformats.org/officeDocument/2006/relationships/hyperlink" Target="http://keras-rl.readthedocs.io/en/latest/agents/c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keras-rl.readthedocs.io/en/latest/agents/naf" TargetMode="External"/><Relationship Id="rId5" Type="http://schemas.openxmlformats.org/officeDocument/2006/relationships/hyperlink" Target="http://keras-rl.readthedocs.io/en/latest/agents/ddpg" TargetMode="External"/><Relationship Id="rId4" Type="http://schemas.openxmlformats.org/officeDocument/2006/relationships/hyperlink" Target="http://keras-rl.readthedocs.io/en/latest/agents/dq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zone.com/articles/reinforcement-learning-overview" TargetMode="External"/><Relationship Id="rId2" Type="http://schemas.openxmlformats.org/officeDocument/2006/relationships/hyperlink" Target="http://www.cse.unsw.edu.au/~cs9417ml/RL1/algorithm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GB" dirty="0" smtClean="0"/>
              <a:t>Reinforcement Learning in Finance</a:t>
            </a:r>
            <a:endParaRPr lang="en-US" dirty="0"/>
          </a:p>
        </p:txBody>
      </p:sp>
      <p:sp>
        <p:nvSpPr>
          <p:cNvPr id="11" name="Subtitle 10"/>
          <p:cNvSpPr>
            <a:spLocks noGrp="1"/>
          </p:cNvSpPr>
          <p:nvPr>
            <p:ph type="subTitle" idx="1"/>
          </p:nvPr>
        </p:nvSpPr>
        <p:spPr/>
        <p:txBody>
          <a:bodyPr/>
          <a:lstStyle/>
          <a:p>
            <a:r>
              <a:rPr lang="en-GB" dirty="0" err="1" smtClean="0"/>
              <a:t>Erdem</a:t>
            </a:r>
            <a:r>
              <a:rPr lang="en-GB" dirty="0" smtClean="0"/>
              <a:t> </a:t>
            </a:r>
            <a:r>
              <a:rPr lang="en-GB" dirty="0" err="1" smtClean="0"/>
              <a:t>Ultanir</a:t>
            </a:r>
            <a:endParaRPr lang="en-GB" dirty="0" smtClean="0"/>
          </a:p>
          <a:p>
            <a:r>
              <a:rPr lang="en-GB" dirty="0" err="1" smtClean="0"/>
              <a:t>QuantMinds</a:t>
            </a:r>
            <a:r>
              <a:rPr lang="en-GB" dirty="0" smtClean="0"/>
              <a:t>, 2018</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RL in finance</a:t>
            </a:r>
            <a:endParaRPr lang="en-US" dirty="0"/>
          </a:p>
        </p:txBody>
      </p:sp>
      <p:sp>
        <p:nvSpPr>
          <p:cNvPr id="3" name="Content Placeholder 2"/>
          <p:cNvSpPr>
            <a:spLocks noGrp="1"/>
          </p:cNvSpPr>
          <p:nvPr>
            <p:ph sz="half" idx="1"/>
          </p:nvPr>
        </p:nvSpPr>
        <p:spPr/>
        <p:txBody>
          <a:bodyPr>
            <a:normAutofit lnSpcReduction="10000"/>
          </a:bodyPr>
          <a:lstStyle/>
          <a:p>
            <a:r>
              <a:rPr lang="en-GB" sz="1600" dirty="0" smtClean="0"/>
              <a:t>Trading</a:t>
            </a:r>
          </a:p>
          <a:p>
            <a:pPr lvl="1"/>
            <a:r>
              <a:rPr lang="en-GB" sz="1600" dirty="0" smtClean="0"/>
              <a:t>Environment is not enclosed</a:t>
            </a:r>
          </a:p>
          <a:p>
            <a:pPr lvl="1"/>
            <a:r>
              <a:rPr lang="en-GB" sz="1600" dirty="0" smtClean="0"/>
              <a:t>Portfolio management</a:t>
            </a:r>
          </a:p>
          <a:p>
            <a:pPr lvl="2"/>
            <a:r>
              <a:rPr lang="en-GB" sz="1600" dirty="0" smtClean="0"/>
              <a:t>States; prices,   announcements, tweets, GDP reports, etc. It is quite difficult to bring all the information together even to create a training dataset, and even more difficult in the live environment.</a:t>
            </a:r>
          </a:p>
          <a:p>
            <a:pPr lvl="3"/>
            <a:r>
              <a:rPr lang="en-GB" sz="1600" dirty="0" smtClean="0"/>
              <a:t>ID mapping</a:t>
            </a:r>
          </a:p>
          <a:p>
            <a:pPr lvl="3"/>
            <a:r>
              <a:rPr lang="en-GB" sz="1600" dirty="0" smtClean="0"/>
              <a:t>Feed disruptions</a:t>
            </a:r>
          </a:p>
          <a:p>
            <a:pPr lvl="3"/>
            <a:r>
              <a:rPr lang="en-GB" sz="1600" dirty="0" smtClean="0"/>
              <a:t>Errors in feeds</a:t>
            </a:r>
          </a:p>
          <a:p>
            <a:pPr lvl="2"/>
            <a:r>
              <a:rPr lang="en-GB" sz="1600" dirty="0" smtClean="0"/>
              <a:t>Does history always repeat itself?</a:t>
            </a:r>
          </a:p>
          <a:p>
            <a:pPr lvl="1"/>
            <a:r>
              <a:rPr lang="en-GB" sz="1600" dirty="0" err="1" smtClean="0"/>
              <a:t>Etrading</a:t>
            </a:r>
            <a:r>
              <a:rPr lang="en-GB" sz="1600" dirty="0" smtClean="0"/>
              <a:t>, optimize trade execution instead of direct usage of VWAP, TWAP strategies</a:t>
            </a:r>
            <a:endParaRPr lang="en-US" sz="1600" dirty="0"/>
          </a:p>
        </p:txBody>
      </p:sp>
      <p:sp>
        <p:nvSpPr>
          <p:cNvPr id="4" name="Content Placeholder 3"/>
          <p:cNvSpPr>
            <a:spLocks noGrp="1"/>
          </p:cNvSpPr>
          <p:nvPr>
            <p:ph sz="half" idx="2"/>
          </p:nvPr>
        </p:nvSpPr>
        <p:spPr/>
        <p:txBody>
          <a:bodyPr>
            <a:normAutofit lnSpcReduction="10000"/>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45058" name="Picture 2" descr="https://upload.wikimedia.org/wikipedia/commons/thumb/b/bb/Flashcrash-2010.png/220px-Flashcrash-2010.png"/>
          <p:cNvPicPr>
            <a:picLocks noChangeAspect="1" noChangeArrowheads="1"/>
          </p:cNvPicPr>
          <p:nvPr/>
        </p:nvPicPr>
        <p:blipFill>
          <a:blip r:embed="rId2"/>
          <a:srcRect/>
          <a:stretch>
            <a:fillRect/>
          </a:stretch>
        </p:blipFill>
        <p:spPr bwMode="auto">
          <a:xfrm>
            <a:off x="5105400" y="2057400"/>
            <a:ext cx="3124200" cy="2002330"/>
          </a:xfrm>
          <a:prstGeom prst="rect">
            <a:avLst/>
          </a:prstGeom>
          <a:noFill/>
        </p:spPr>
      </p:pic>
      <p:sp>
        <p:nvSpPr>
          <p:cNvPr id="8" name="TextBox 7"/>
          <p:cNvSpPr txBox="1"/>
          <p:nvPr/>
        </p:nvSpPr>
        <p:spPr>
          <a:xfrm>
            <a:off x="6019800" y="1600200"/>
            <a:ext cx="1798506" cy="369332"/>
          </a:xfrm>
          <a:prstGeom prst="rect">
            <a:avLst/>
          </a:prstGeom>
          <a:noFill/>
        </p:spPr>
        <p:txBody>
          <a:bodyPr wrap="none" rtlCol="0">
            <a:spAutoFit/>
          </a:bodyPr>
          <a:lstStyle/>
          <a:p>
            <a:r>
              <a:rPr lang="en-GB" dirty="0" smtClean="0"/>
              <a:t>DJIA May 6, 2010</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fontScale="70000" lnSpcReduction="20000"/>
          </a:bodyPr>
          <a:lstStyle/>
          <a:p>
            <a:endParaRPr lang="en-GB" dirty="0" smtClean="0"/>
          </a:p>
          <a:p>
            <a:endParaRPr lang="en-GB" dirty="0" smtClean="0"/>
          </a:p>
          <a:p>
            <a:endParaRPr lang="en-GB" dirty="0" smtClean="0"/>
          </a:p>
          <a:p>
            <a:r>
              <a:rPr lang="en-GB" dirty="0" smtClean="0"/>
              <a:t>RL problems with discrete actions in video games and board games cannot be directly applied to portfolio selection problems where actions are continuous</a:t>
            </a:r>
          </a:p>
          <a:p>
            <a:r>
              <a:rPr lang="en-GB" dirty="0" smtClean="0"/>
              <a:t>Continuous deep RL framework actor critic Deterministic Policy Gradient algorithms (Silver 2014, </a:t>
            </a:r>
            <a:r>
              <a:rPr lang="en-GB" dirty="0" err="1" smtClean="0"/>
              <a:t>Lillicrap</a:t>
            </a:r>
            <a:r>
              <a:rPr lang="en-GB" dirty="0" smtClean="0"/>
              <a:t> 2016). Continuous output is achieved by a neural network approximated policy function and second network trained as reward function estimator. Training two networks is difficult.</a:t>
            </a:r>
          </a:p>
          <a:p>
            <a:r>
              <a:rPr lang="en-GB" dirty="0" smtClean="0"/>
              <a:t>Proposes; ensemble of Identical Independent Evaluators; inspect history of each asset separately and provide a score which will be proportional to its action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a:p>
        </p:txBody>
      </p:sp>
      <p:pic>
        <p:nvPicPr>
          <p:cNvPr id="19458" name="Picture 2"/>
          <p:cNvPicPr>
            <a:picLocks noChangeAspect="1" noChangeArrowheads="1"/>
          </p:cNvPicPr>
          <p:nvPr/>
        </p:nvPicPr>
        <p:blipFill>
          <a:blip r:embed="rId2"/>
          <a:srcRect/>
          <a:stretch>
            <a:fillRect/>
          </a:stretch>
        </p:blipFill>
        <p:spPr bwMode="auto">
          <a:xfrm>
            <a:off x="1447800" y="0"/>
            <a:ext cx="6019800" cy="2371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1"/>
          </p:nvPr>
        </p:nvSpPr>
        <p:spPr/>
        <p:txBody>
          <a:bodyPr>
            <a:normAutofit fontScale="92500" lnSpcReduction="20000"/>
          </a:bodyPr>
          <a:lstStyle/>
          <a:p>
            <a:r>
              <a:rPr lang="en-GB" dirty="0" smtClean="0"/>
              <a:t>Uses a feature length of 3; closing, highest, lowest, n=50 (30 min period; total a day and an hour)  crypto currency prices.</a:t>
            </a:r>
          </a:p>
          <a:p>
            <a:r>
              <a:rPr lang="en-GB" dirty="0" smtClean="0"/>
              <a:t>11 different currencies</a:t>
            </a:r>
          </a:p>
          <a:p>
            <a:r>
              <a:rPr lang="en-GB" dirty="0" smtClean="0"/>
              <a:t>All prices are normalized with latest closing price</a:t>
            </a:r>
          </a:p>
          <a:p>
            <a:r>
              <a:rPr lang="en-GB" dirty="0" smtClean="0"/>
              <a:t>Also previous portfolio weights are fed-in</a:t>
            </a:r>
          </a:p>
          <a:p>
            <a:r>
              <a:rPr lang="en-GB" dirty="0" smtClean="0"/>
              <a:t>Reward function total return in a period</a:t>
            </a:r>
            <a:endParaRPr lang="en-US" dirty="0"/>
          </a:p>
        </p:txBody>
      </p:sp>
      <p:sp>
        <p:nvSpPr>
          <p:cNvPr id="9" name="Content Placeholder 8"/>
          <p:cNvSpPr>
            <a:spLocks noGrp="1"/>
          </p:cNvSpPr>
          <p:nvPr>
            <p:ph sz="half" idx="2"/>
          </p:nvPr>
        </p:nvSpPr>
        <p:spPr/>
        <p:txBody>
          <a:bodyPr>
            <a:normAutofit fontScale="92500" lnSpcReduction="20000"/>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21507" name="Picture 3"/>
          <p:cNvPicPr>
            <a:picLocks noChangeAspect="1" noChangeArrowheads="1"/>
          </p:cNvPicPr>
          <p:nvPr/>
        </p:nvPicPr>
        <p:blipFill>
          <a:blip r:embed="rId2"/>
          <a:srcRect/>
          <a:stretch>
            <a:fillRect/>
          </a:stretch>
        </p:blipFill>
        <p:spPr bwMode="auto">
          <a:xfrm>
            <a:off x="5105400" y="2133600"/>
            <a:ext cx="2613837" cy="190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27650" name="Picture 2"/>
          <p:cNvPicPr>
            <a:picLocks noGrp="1" noChangeAspect="1" noChangeArrowheads="1"/>
          </p:cNvPicPr>
          <p:nvPr>
            <p:ph sz="half" idx="4294967295"/>
          </p:nvPr>
        </p:nvPicPr>
        <p:blipFill>
          <a:blip r:embed="rId2"/>
          <a:srcRect/>
          <a:stretch>
            <a:fillRect/>
          </a:stretch>
        </p:blipFill>
        <p:spPr bwMode="auto">
          <a:xfrm>
            <a:off x="304800" y="3657600"/>
            <a:ext cx="4038600" cy="1700213"/>
          </a:xfrm>
          <a:prstGeom prst="rect">
            <a:avLst/>
          </a:prstGeom>
          <a:noFill/>
          <a:ln w="9525">
            <a:noFill/>
            <a:miter lim="800000"/>
            <a:headEnd/>
            <a:tailEnd/>
          </a:ln>
          <a:effectLst/>
        </p:spPr>
      </p:pic>
      <p:pic>
        <p:nvPicPr>
          <p:cNvPr id="27652" name="Picture 4"/>
          <p:cNvPicPr>
            <a:picLocks noChangeAspect="1" noChangeArrowheads="1"/>
          </p:cNvPicPr>
          <p:nvPr/>
        </p:nvPicPr>
        <p:blipFill>
          <a:blip r:embed="rId3"/>
          <a:srcRect/>
          <a:stretch>
            <a:fillRect/>
          </a:stretch>
        </p:blipFill>
        <p:spPr bwMode="auto">
          <a:xfrm>
            <a:off x="0" y="1447800"/>
            <a:ext cx="4410075" cy="1776003"/>
          </a:xfrm>
          <a:prstGeom prst="rect">
            <a:avLst/>
          </a:prstGeom>
          <a:noFill/>
          <a:ln w="9525">
            <a:noFill/>
            <a:miter lim="800000"/>
            <a:headEnd/>
            <a:tailEnd/>
          </a:ln>
          <a:effectLst/>
        </p:spPr>
      </p:pic>
      <p:pic>
        <p:nvPicPr>
          <p:cNvPr id="27653" name="Picture 5"/>
          <p:cNvPicPr>
            <a:picLocks noChangeAspect="1" noChangeArrowheads="1"/>
          </p:cNvPicPr>
          <p:nvPr/>
        </p:nvPicPr>
        <p:blipFill>
          <a:blip r:embed="rId4"/>
          <a:srcRect/>
          <a:stretch>
            <a:fillRect/>
          </a:stretch>
        </p:blipFill>
        <p:spPr bwMode="auto">
          <a:xfrm>
            <a:off x="4343400" y="1981200"/>
            <a:ext cx="4495123" cy="2366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sp>
        <p:nvSpPr>
          <p:cNvPr id="6" name="Content Placeholder 5"/>
          <p:cNvSpPr>
            <a:spLocks noGrp="1"/>
          </p:cNvSpPr>
          <p:nvPr>
            <p:ph sz="half" idx="1"/>
          </p:nvPr>
        </p:nvSpPr>
        <p:spPr/>
        <p:txBody>
          <a:bodyPr>
            <a:normAutofit fontScale="55000" lnSpcReduction="20000"/>
          </a:bodyPr>
          <a:lstStyle/>
          <a:p>
            <a:endParaRPr lang="en-US" dirty="0" smtClean="0"/>
          </a:p>
          <a:p>
            <a:endParaRPr lang="en-GB" dirty="0" smtClean="0"/>
          </a:p>
          <a:p>
            <a:r>
              <a:rPr lang="en-GB" dirty="0" smtClean="0"/>
              <a:t>Fuzzy Deep Reinforcement Learning</a:t>
            </a:r>
          </a:p>
          <a:p>
            <a:r>
              <a:rPr lang="en-GB" dirty="0" smtClean="0"/>
              <a:t>Fuzzy membership functions are used in the inputs to reduce the noise impact to the training</a:t>
            </a:r>
          </a:p>
          <a:p>
            <a:r>
              <a:rPr lang="en-GB" dirty="0" smtClean="0"/>
              <a:t>Features are historical returns and last position</a:t>
            </a:r>
            <a:endParaRPr lang="en-US" dirty="0" smtClean="0"/>
          </a:p>
          <a:p>
            <a:r>
              <a:rPr lang="en-US" dirty="0" smtClean="0"/>
              <a:t>The </a:t>
            </a:r>
            <a:r>
              <a:rPr lang="en-US" dirty="0" err="1" smtClean="0"/>
              <a:t>ﬁrst</a:t>
            </a:r>
            <a:r>
              <a:rPr lang="en-US" dirty="0" smtClean="0"/>
              <a:t> strategy is the widely used early stopping method for DNN training. The system is only trained for 100 epochs with a gradient decreasing parameter be </a:t>
            </a:r>
            <a:r>
              <a:rPr lang="en-US" dirty="0" err="1" smtClean="0"/>
              <a:t>ηc</a:t>
            </a:r>
            <a:r>
              <a:rPr lang="en-US" dirty="0" smtClean="0"/>
              <a:t> =0.97.</a:t>
            </a:r>
          </a:p>
          <a:p>
            <a:r>
              <a:rPr lang="en-US" dirty="0" smtClean="0"/>
              <a:t>Second, model selection to select a good model for the out-of-sample data. 15000 training points are divided into two sets as RDNN training set (</a:t>
            </a:r>
            <a:r>
              <a:rPr lang="en-US" dirty="0" err="1" smtClean="0"/>
              <a:t>ﬁrst</a:t>
            </a:r>
            <a:r>
              <a:rPr lang="en-US" dirty="0" smtClean="0"/>
              <a:t> 12000) and validation set (last 3000). On the </a:t>
            </a:r>
            <a:r>
              <a:rPr lang="en-US" dirty="0" err="1" smtClean="0"/>
              <a:t>ﬁrst</a:t>
            </a:r>
            <a:r>
              <a:rPr lang="en-US" dirty="0" smtClean="0"/>
              <a:t> 12000 time points, FDDR is trained for 5 times and the best one is selected on the next 3000 blind points (5 fold validation). Such validation helps to exclude some highly </a:t>
            </a:r>
            <a:r>
              <a:rPr lang="en-US" dirty="0" err="1" smtClean="0"/>
              <a:t>overﬁtted</a:t>
            </a:r>
            <a:r>
              <a:rPr lang="en-US" dirty="0" smtClean="0"/>
              <a:t> NNs from the training set. </a:t>
            </a:r>
            <a:endParaRPr lang="en-US" dirty="0"/>
          </a:p>
        </p:txBody>
      </p:sp>
      <p:sp>
        <p:nvSpPr>
          <p:cNvPr id="13" name="Content Placeholder 12"/>
          <p:cNvSpPr>
            <a:spLocks noGrp="1"/>
          </p:cNvSpPr>
          <p:nvPr>
            <p:ph sz="half" idx="2"/>
          </p:nvPr>
        </p:nvSpPr>
        <p:spPr/>
        <p:txBody>
          <a:bodyPr>
            <a:normAutofit fontScale="55000" lnSpcReduction="20000"/>
          </a:bodyP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pic>
        <p:nvPicPr>
          <p:cNvPr id="28675" name="Picture 3"/>
          <p:cNvPicPr>
            <a:picLocks noChangeAspect="1" noChangeArrowheads="1"/>
          </p:cNvPicPr>
          <p:nvPr/>
        </p:nvPicPr>
        <p:blipFill>
          <a:blip r:embed="rId3"/>
          <a:srcRect/>
          <a:stretch>
            <a:fillRect/>
          </a:stretch>
        </p:blipFill>
        <p:spPr bwMode="auto">
          <a:xfrm>
            <a:off x="838200" y="304800"/>
            <a:ext cx="6934200" cy="1590675"/>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4724400" y="2362200"/>
            <a:ext cx="3429000" cy="18556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sz="half" idx="1"/>
          </p:nvPr>
        </p:nvSpPr>
        <p:spPr/>
        <p:txBody>
          <a:bodyPr>
            <a:normAutofit lnSpcReduction="10000"/>
          </a:bodyPr>
          <a:lstStyle/>
          <a:p>
            <a:r>
              <a:rPr lang="en-GB" dirty="0" smtClean="0"/>
              <a:t>FDDR performs better than a single layer reinforcement network (DRL)</a:t>
            </a:r>
          </a:p>
          <a:p>
            <a:r>
              <a:rPr lang="en-GB" dirty="0" smtClean="0"/>
              <a:t>Additional feature set (global stock indices) reduces the model performance. Not deep enough, hyper-parameters, training length?</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29698" name="Picture 2"/>
          <p:cNvPicPr>
            <a:picLocks noGrp="1" noChangeAspect="1" noChangeArrowheads="1"/>
          </p:cNvPicPr>
          <p:nvPr>
            <p:ph sz="half" idx="2"/>
          </p:nvPr>
        </p:nvPicPr>
        <p:blipFill>
          <a:blip r:embed="rId2"/>
          <a:srcRect/>
          <a:stretch>
            <a:fillRect/>
          </a:stretch>
        </p:blipFill>
        <p:spPr bwMode="auto">
          <a:xfrm>
            <a:off x="4419600" y="1524000"/>
            <a:ext cx="4450572"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AI Gym</a:t>
            </a:r>
            <a:endParaRPr lang="en-US" dirty="0"/>
          </a:p>
        </p:txBody>
      </p:sp>
      <p:sp>
        <p:nvSpPr>
          <p:cNvPr id="5" name="Content Placeholder 4"/>
          <p:cNvSpPr>
            <a:spLocks noGrp="1"/>
          </p:cNvSpPr>
          <p:nvPr>
            <p:ph sz="half" idx="1"/>
          </p:nvPr>
        </p:nvSpPr>
        <p:spPr/>
        <p:txBody>
          <a:bodyPr>
            <a:normAutofit/>
          </a:bodyPr>
          <a:lstStyle/>
          <a:p>
            <a:r>
              <a:rPr lang="en-GB" dirty="0" smtClean="0"/>
              <a:t>Gym is an answer to </a:t>
            </a:r>
            <a:endParaRPr lang="en-US" dirty="0" smtClean="0"/>
          </a:p>
          <a:p>
            <a:pPr lvl="1"/>
            <a:r>
              <a:rPr lang="en-US" dirty="0" smtClean="0"/>
              <a:t>The need for better benchmarks.</a:t>
            </a:r>
          </a:p>
          <a:p>
            <a:pPr lvl="1"/>
            <a:r>
              <a:rPr lang="en-US" dirty="0" smtClean="0"/>
              <a:t>Lack of standardization of environments used in publications .</a:t>
            </a:r>
          </a:p>
          <a:p>
            <a:r>
              <a:rPr lang="en-GB" dirty="0" smtClean="0"/>
              <a:t>Actions and rewards are standardized, and the environment is same for all agents</a:t>
            </a:r>
            <a:endParaRPr lang="en-US" dirty="0" smtClean="0"/>
          </a:p>
          <a:p>
            <a:endParaRPr lang="en-US" dirty="0"/>
          </a:p>
        </p:txBody>
      </p:sp>
      <p:pic>
        <p:nvPicPr>
          <p:cNvPr id="8" name="Content Placeholder 7" descr="cartpole.gif"/>
          <p:cNvPicPr>
            <a:picLocks noGrp="1" noChangeAspect="1"/>
          </p:cNvPicPr>
          <p:nvPr>
            <p:ph sz="half" idx="2"/>
          </p:nvPr>
        </p:nvPicPr>
        <p:blipFill>
          <a:blip r:embed="rId2"/>
          <a:stretch>
            <a:fillRect/>
          </a:stretch>
        </p:blipFill>
        <p:spPr>
          <a:xfrm>
            <a:off x="4953000" y="3733800"/>
            <a:ext cx="3200400" cy="2138321"/>
          </a:xfrm>
        </p:spPr>
      </p:pic>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37890" name="Picture 2"/>
          <p:cNvPicPr>
            <a:picLocks noChangeAspect="1" noChangeArrowheads="1"/>
          </p:cNvPicPr>
          <p:nvPr/>
        </p:nvPicPr>
        <p:blipFill>
          <a:blip r:embed="rId3"/>
          <a:srcRect/>
          <a:stretch>
            <a:fillRect/>
          </a:stretch>
        </p:blipFill>
        <p:spPr bwMode="auto">
          <a:xfrm>
            <a:off x="4581525" y="1752600"/>
            <a:ext cx="4562475" cy="1257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Keras+Tensorflow</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err="1" smtClean="0"/>
              <a:t>Keras</a:t>
            </a:r>
            <a:r>
              <a:rPr lang="en-US" dirty="0" smtClean="0"/>
              <a:t> is a high-level neural networks API, written in Python and capable of running on top of </a:t>
            </a:r>
            <a:r>
              <a:rPr lang="en-US" dirty="0" err="1" smtClean="0"/>
              <a:t>TensorFlow</a:t>
            </a:r>
            <a:r>
              <a:rPr lang="en-US" dirty="0" smtClean="0"/>
              <a:t>, CNTK, or </a:t>
            </a:r>
            <a:r>
              <a:rPr lang="en-US" dirty="0" err="1" smtClean="0"/>
              <a:t>Theano</a:t>
            </a:r>
            <a:r>
              <a:rPr lang="en-US" dirty="0" smtClean="0"/>
              <a:t>. It is modular, simple</a:t>
            </a:r>
          </a:p>
          <a:p>
            <a:r>
              <a:rPr lang="en-GB" dirty="0" err="1" smtClean="0"/>
              <a:t>Tensorflow</a:t>
            </a:r>
            <a:r>
              <a:rPr lang="en-GB" dirty="0" smtClean="0"/>
              <a:t> is a symbolic vector math python library which allows to optimize the calibration of weights of the neural network. Low level interface to the neural network design is possible. Provides </a:t>
            </a:r>
            <a:r>
              <a:rPr lang="en-GB" dirty="0" err="1" smtClean="0"/>
              <a:t>autodiff</a:t>
            </a:r>
            <a:r>
              <a:rPr lang="en-GB" dirty="0" smtClean="0"/>
              <a:t>( AAD) for gradient calculation</a:t>
            </a:r>
          </a:p>
          <a:p>
            <a:pPr>
              <a:buNone/>
            </a:pPr>
            <a:endParaRPr lang="en-GB" dirty="0" smtClean="0"/>
          </a:p>
        </p:txBody>
      </p:sp>
      <p:sp>
        <p:nvSpPr>
          <p:cNvPr id="4" name="Content Placeholder 3"/>
          <p:cNvSpPr>
            <a:spLocks noGrp="1"/>
          </p:cNvSpPr>
          <p:nvPr>
            <p:ph sz="half" idx="2"/>
          </p:nvPr>
        </p:nvSpPr>
        <p:spPr/>
        <p:txBody>
          <a:bodyPr>
            <a:normAutofit fontScale="77500" lnSpcReduction="20000"/>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pic>
        <p:nvPicPr>
          <p:cNvPr id="39938" name="Picture 2"/>
          <p:cNvPicPr>
            <a:picLocks noChangeAspect="1" noChangeArrowheads="1"/>
          </p:cNvPicPr>
          <p:nvPr/>
        </p:nvPicPr>
        <p:blipFill>
          <a:blip r:embed="rId2"/>
          <a:srcRect/>
          <a:stretch>
            <a:fillRect/>
          </a:stretch>
        </p:blipFill>
        <p:spPr bwMode="auto">
          <a:xfrm>
            <a:off x="4724400" y="1600200"/>
            <a:ext cx="4114800" cy="23348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t>Keras</a:t>
            </a:r>
            <a:r>
              <a:rPr lang="en-GB" dirty="0" smtClean="0"/>
              <a:t>-RL</a:t>
            </a:r>
            <a:endParaRPr lang="en-US" dirty="0"/>
          </a:p>
        </p:txBody>
      </p:sp>
      <p:sp>
        <p:nvSpPr>
          <p:cNvPr id="7" name="Content Placeholder 6"/>
          <p:cNvSpPr>
            <a:spLocks noGrp="1"/>
          </p:cNvSpPr>
          <p:nvPr>
            <p:ph idx="1"/>
          </p:nvPr>
        </p:nvSpPr>
        <p:spPr/>
        <p:txBody>
          <a:bodyPr>
            <a:normAutofit/>
          </a:bodyPr>
          <a:lstStyle/>
          <a:p>
            <a:r>
              <a:rPr lang="en-GB" sz="2000" dirty="0" smtClean="0">
                <a:hlinkClick r:id="rId3"/>
              </a:rPr>
              <a:t>Provides agents using </a:t>
            </a:r>
            <a:r>
              <a:rPr lang="en-GB" sz="2000" dirty="0" err="1" smtClean="0">
                <a:hlinkClick r:id="rId3"/>
              </a:rPr>
              <a:t>Keras</a:t>
            </a:r>
            <a:endParaRPr lang="en-US" sz="2000" dirty="0" smtClean="0">
              <a:hlinkClick r:id="rId3"/>
            </a:endParaRPr>
          </a:p>
          <a:p>
            <a:r>
              <a:rPr lang="en-US" sz="2000" dirty="0" smtClean="0">
                <a:hlinkClick r:id="rId3"/>
              </a:rPr>
              <a:t>https://github.com/keras-rl/keras-rl/issues</a:t>
            </a:r>
            <a:endParaRPr lang="en-US" sz="2000" dirty="0" smtClean="0"/>
          </a:p>
          <a:p>
            <a:r>
              <a:rPr lang="en-GB" sz="2000" dirty="0" smtClean="0"/>
              <a:t>Documentation is poor but examples are provided that integrate with open-</a:t>
            </a:r>
            <a:r>
              <a:rPr lang="en-GB" sz="2000" dirty="0" err="1" smtClean="0"/>
              <a:t>ai</a:t>
            </a:r>
            <a:r>
              <a:rPr lang="en-GB" sz="2000" dirty="0" smtClean="0"/>
              <a:t> gym environments</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5" name="Table 4"/>
          <p:cNvGraphicFramePr>
            <a:graphicFrameLocks noGrp="1"/>
          </p:cNvGraphicFramePr>
          <p:nvPr/>
        </p:nvGraphicFramePr>
        <p:xfrm>
          <a:off x="1219200" y="3048000"/>
          <a:ext cx="6324600" cy="3143250"/>
        </p:xfrm>
        <a:graphic>
          <a:graphicData uri="http://schemas.openxmlformats.org/drawingml/2006/table">
            <a:tbl>
              <a:tblPr/>
              <a:tblGrid>
                <a:gridCol w="663928"/>
                <a:gridCol w="1027012"/>
                <a:gridCol w="1065050"/>
                <a:gridCol w="2545055"/>
                <a:gridCol w="1023555"/>
              </a:tblGrid>
              <a:tr h="333375">
                <a:tc>
                  <a:txBody>
                    <a:bodyPr/>
                    <a:lstStyle/>
                    <a:p>
                      <a:pPr algn="ctr" fontAlgn="ctr"/>
                      <a:r>
                        <a:rPr lang="en-US" sz="1000" b="1" i="0" u="none" strike="noStrike" dirty="0" smtClean="0">
                          <a:solidFill>
                            <a:srgbClr val="404040"/>
                          </a:solidFill>
                          <a:latin typeface="Arial"/>
                        </a:rPr>
                        <a:t>Name</a:t>
                      </a:r>
                      <a:endParaRPr lang="en-US" sz="1000" b="1" i="0" u="none" strike="noStrike" dirty="0">
                        <a:solidFill>
                          <a:srgbClr val="404040"/>
                        </a:solidFill>
                        <a:latin typeface="Arial"/>
                      </a:endParaRPr>
                    </a:p>
                  </a:txBody>
                  <a:tcPr marL="9525" marR="9525" marT="9525" marB="0" anchor="ctr">
                    <a:lnL w="12700" cap="flat" cmpd="sng" algn="ctr">
                      <a:solidFill>
                        <a:srgbClr val="E1E4E5"/>
                      </a:solidFill>
                      <a:prstDash val="solid"/>
                      <a:round/>
                      <a:headEnd type="none" w="med" len="med"/>
                      <a:tailEnd type="none" w="med" len="med"/>
                    </a:lnL>
                    <a:lnR>
                      <a:noFill/>
                    </a:lnR>
                    <a:lnT w="12700" cap="flat" cmpd="sng" algn="ctr">
                      <a:solidFill>
                        <a:srgbClr val="E1E4E5"/>
                      </a:solidFill>
                      <a:prstDash val="solid"/>
                      <a:round/>
                      <a:headEnd type="none" w="med" len="med"/>
                      <a:tailEnd type="none" w="med" len="med"/>
                    </a:lnT>
                    <a:lnB w="19050" cap="flat" cmpd="sng" algn="ctr">
                      <a:solidFill>
                        <a:srgbClr val="E1E4E5"/>
                      </a:solidFill>
                      <a:prstDash val="solid"/>
                      <a:round/>
                      <a:headEnd type="none" w="med" len="med"/>
                      <a:tailEnd type="none" w="med" len="med"/>
                    </a:lnB>
                    <a:solidFill>
                      <a:srgbClr val="FCFCFC"/>
                    </a:solidFill>
                  </a:tcPr>
                </a:tc>
                <a:tc>
                  <a:txBody>
                    <a:bodyPr/>
                    <a:lstStyle/>
                    <a:p>
                      <a:pPr algn="ctr" fontAlgn="ctr"/>
                      <a:r>
                        <a:rPr lang="en-US" sz="1000" b="1" i="0" u="none" strike="noStrike">
                          <a:solidFill>
                            <a:srgbClr val="404040"/>
                          </a:solidFill>
                          <a:latin typeface="Arial"/>
                        </a:rPr>
                        <a:t>Observation Space</a:t>
                      </a:r>
                    </a:p>
                  </a:txBody>
                  <a:tcPr marL="9525" marR="9525" marT="9525" marB="0" anchor="ctr">
                    <a:lnL>
                      <a:noFill/>
                    </a:lnL>
                    <a:lnR>
                      <a:noFill/>
                    </a:lnR>
                    <a:lnT w="12700" cap="flat" cmpd="sng" algn="ctr">
                      <a:solidFill>
                        <a:srgbClr val="E1E4E5"/>
                      </a:solidFill>
                      <a:prstDash val="solid"/>
                      <a:round/>
                      <a:headEnd type="none" w="med" len="med"/>
                      <a:tailEnd type="none" w="med" len="med"/>
                    </a:lnT>
                    <a:lnB w="19050" cap="flat" cmpd="sng" algn="ctr">
                      <a:solidFill>
                        <a:srgbClr val="E1E4E5"/>
                      </a:solidFill>
                      <a:prstDash val="solid"/>
                      <a:round/>
                      <a:headEnd type="none" w="med" len="med"/>
                      <a:tailEnd type="none" w="med" len="med"/>
                    </a:lnB>
                    <a:solidFill>
                      <a:srgbClr val="FCFCFC"/>
                    </a:solidFill>
                  </a:tcPr>
                </a:tc>
                <a:tc>
                  <a:txBody>
                    <a:bodyPr/>
                    <a:lstStyle/>
                    <a:p>
                      <a:pPr algn="ctr" fontAlgn="ctr"/>
                      <a:r>
                        <a:rPr lang="en-US" sz="1000" b="1" i="0" u="none" strike="noStrike">
                          <a:solidFill>
                            <a:srgbClr val="404040"/>
                          </a:solidFill>
                          <a:latin typeface="Arial"/>
                        </a:rPr>
                        <a:t>Action Space</a:t>
                      </a:r>
                    </a:p>
                  </a:txBody>
                  <a:tcPr marL="9525" marR="9525" marT="9525" marB="0" anchor="ctr">
                    <a:lnL>
                      <a:noFill/>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9050" cap="flat" cmpd="sng" algn="ctr">
                      <a:solidFill>
                        <a:srgbClr val="E1E4E5"/>
                      </a:solidFill>
                      <a:prstDash val="solid"/>
                      <a:round/>
                      <a:headEnd type="none" w="med" len="med"/>
                      <a:tailEnd type="none" w="med" len="med"/>
                    </a:lnB>
                    <a:solidFill>
                      <a:srgbClr val="FCFCFC"/>
                    </a:solidFill>
                  </a:tcPr>
                </a:tc>
                <a:tc>
                  <a:txBody>
                    <a:bodyPr/>
                    <a:lstStyle/>
                    <a:p>
                      <a:pPr algn="l" fontAlgn="b"/>
                      <a:endParaRPr lang="en-US" sz="1100" b="0" i="0" u="none" strike="noStrike">
                        <a:solidFill>
                          <a:srgbClr val="000000"/>
                        </a:solidFill>
                        <a:latin typeface="Calibri"/>
                      </a:endParaRPr>
                    </a:p>
                  </a:txBody>
                  <a:tcPr marL="9525" marR="9525" marT="9525" marB="0" anchor="b">
                    <a:lnL w="12700" cap="flat" cmpd="sng" algn="ctr">
                      <a:solidFill>
                        <a:srgbClr val="E1E4E5"/>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latin typeface="Calibri"/>
                      </a:endParaRPr>
                    </a:p>
                  </a:txBody>
                  <a:tcPr marL="9525" marR="9525" marT="9525" marB="0" anchor="b">
                    <a:lnL>
                      <a:noFill/>
                    </a:lnL>
                    <a:lnR>
                      <a:noFill/>
                    </a:lnR>
                    <a:lnT>
                      <a:noFill/>
                    </a:lnT>
                    <a:lnB>
                      <a:noFill/>
                    </a:lnB>
                  </a:tcPr>
                </a:tc>
              </a:tr>
              <a:tr h="504825">
                <a:tc>
                  <a:txBody>
                    <a:bodyPr/>
                    <a:lstStyle/>
                    <a:p>
                      <a:pPr algn="l" fontAlgn="ctr"/>
                      <a:r>
                        <a:rPr lang="en-US" sz="1100" b="0" i="0" u="sng" strike="noStrike">
                          <a:solidFill>
                            <a:srgbClr val="0000FF"/>
                          </a:solidFill>
                          <a:latin typeface="Calibri"/>
                          <a:hlinkClick r:id="rId4"/>
                        </a:rPr>
                        <a:t>DQN</a:t>
                      </a:r>
                      <a:endParaRPr lang="en-US" sz="1100" b="0" i="0" u="sng" strike="noStrike">
                        <a:solidFill>
                          <a:srgbClr val="0000FF"/>
                        </a:solidFill>
                        <a:latin typeface="Calibri"/>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905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dirty="0">
                          <a:solidFill>
                            <a:srgbClr val="404040"/>
                          </a:solidFill>
                          <a:latin typeface="Arial"/>
                        </a:rPr>
                        <a:t>discrete or 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905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discrete</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905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dirty="0">
                          <a:solidFill>
                            <a:srgbClr val="404040"/>
                          </a:solidFill>
                          <a:latin typeface="Arial"/>
                        </a:rPr>
                        <a:t>Double Q learning</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a:noFill/>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https://arxiv.org/abs/1509.06461</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a:noFill/>
                    </a:lnT>
                    <a:lnB w="12700" cap="flat" cmpd="sng" algn="ctr">
                      <a:solidFill>
                        <a:srgbClr val="E1E4E5"/>
                      </a:solidFill>
                      <a:prstDash val="solid"/>
                      <a:round/>
                      <a:headEnd type="none" w="med" len="med"/>
                      <a:tailEnd type="none" w="med" len="med"/>
                    </a:lnB>
                    <a:solidFill>
                      <a:srgbClr val="F3F6F6"/>
                    </a:solidFill>
                  </a:tcPr>
                </a:tc>
              </a:tr>
              <a:tr h="495300">
                <a:tc>
                  <a:txBody>
                    <a:bodyPr/>
                    <a:lstStyle/>
                    <a:p>
                      <a:pPr algn="l" fontAlgn="ctr"/>
                      <a:r>
                        <a:rPr lang="en-US" sz="1100" b="0" i="0" u="sng" strike="noStrike">
                          <a:solidFill>
                            <a:srgbClr val="0000FF"/>
                          </a:solidFill>
                          <a:latin typeface="Calibri"/>
                          <a:hlinkClick r:id="rId5"/>
                        </a:rPr>
                        <a:t>DDPG</a:t>
                      </a:r>
                      <a:endParaRPr lang="en-US" sz="1100" b="0" i="0" u="sng" strike="noStrike">
                        <a:solidFill>
                          <a:srgbClr val="0000FF"/>
                        </a:solidFill>
                        <a:latin typeface="Calibri"/>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a:solidFill>
                            <a:srgbClr val="404040"/>
                          </a:solidFill>
                          <a:latin typeface="Arial"/>
                        </a:rPr>
                        <a:t>discrete or 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a:solidFill>
                            <a:srgbClr val="404040"/>
                          </a:solidFill>
                          <a:latin typeface="Arial"/>
                        </a:rPr>
                        <a:t>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dirty="0">
                          <a:solidFill>
                            <a:srgbClr val="404040"/>
                          </a:solidFill>
                          <a:latin typeface="Arial"/>
                        </a:rPr>
                        <a:t>Deterministic Policy Gradient </a:t>
                      </a:r>
                      <a:r>
                        <a:rPr lang="en-US" sz="1000" b="0" i="0" u="none" strike="noStrike" dirty="0" err="1" smtClean="0">
                          <a:solidFill>
                            <a:srgbClr val="404040"/>
                          </a:solidFill>
                          <a:latin typeface="Arial"/>
                        </a:rPr>
                        <a:t>Algo</a:t>
                      </a:r>
                      <a:r>
                        <a:rPr lang="en-US" sz="1000" b="0" i="0" u="none" strike="noStrike" dirty="0" smtClean="0">
                          <a:solidFill>
                            <a:srgbClr val="404040"/>
                          </a:solidFill>
                          <a:latin typeface="Arial"/>
                        </a:rPr>
                        <a:t> (actor</a:t>
                      </a:r>
                      <a:r>
                        <a:rPr lang="en-US" sz="1000" b="0" i="0" u="none" strike="noStrike" baseline="0" dirty="0" smtClean="0">
                          <a:solidFill>
                            <a:srgbClr val="404040"/>
                          </a:solidFill>
                          <a:latin typeface="Arial"/>
                        </a:rPr>
                        <a:t>-critic)</a:t>
                      </a:r>
                      <a:endParaRPr lang="en-US" sz="1000" b="0" i="0" u="none" strike="noStrike" dirty="0">
                        <a:solidFill>
                          <a:srgbClr val="404040"/>
                        </a:solidFill>
                        <a:latin typeface="Arial"/>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dirty="0">
                          <a:solidFill>
                            <a:srgbClr val="404040"/>
                          </a:solidFill>
                          <a:latin typeface="Arial"/>
                        </a:rPr>
                        <a:t>https://arxiv.org/pdf/1509.02971v2.pdf</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r>
              <a:tr h="495300">
                <a:tc>
                  <a:txBody>
                    <a:bodyPr/>
                    <a:lstStyle/>
                    <a:p>
                      <a:pPr algn="l" fontAlgn="ctr"/>
                      <a:r>
                        <a:rPr lang="en-US" sz="1100" b="0" i="0" u="sng" strike="noStrike">
                          <a:solidFill>
                            <a:srgbClr val="0000FF"/>
                          </a:solidFill>
                          <a:latin typeface="Calibri"/>
                          <a:hlinkClick r:id="rId6"/>
                        </a:rPr>
                        <a:t>NAF</a:t>
                      </a:r>
                      <a:endParaRPr lang="en-US" sz="1100" b="0" i="0" u="sng" strike="noStrike">
                        <a:solidFill>
                          <a:srgbClr val="0000FF"/>
                        </a:solidFill>
                        <a:latin typeface="Calibri"/>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discrete or 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continuous variant of the Q-learning algorithm, which we call normalized adantage functions (NAF)</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https://arxiv.org/abs/1603.00748</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r>
              <a:tr h="981075">
                <a:tc>
                  <a:txBody>
                    <a:bodyPr/>
                    <a:lstStyle/>
                    <a:p>
                      <a:pPr algn="l" fontAlgn="ctr"/>
                      <a:r>
                        <a:rPr lang="en-US" sz="1100" b="0" i="0" u="sng" strike="noStrike">
                          <a:solidFill>
                            <a:srgbClr val="0000FF"/>
                          </a:solidFill>
                          <a:latin typeface="Calibri"/>
                          <a:hlinkClick r:id="rId7"/>
                        </a:rPr>
                        <a:t>CEM</a:t>
                      </a:r>
                      <a:endParaRPr lang="en-US" sz="1100" b="0" i="0" u="sng" strike="noStrike">
                        <a:solidFill>
                          <a:srgbClr val="0000FF"/>
                        </a:solidFill>
                        <a:latin typeface="Calibri"/>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a:solidFill>
                            <a:srgbClr val="404040"/>
                          </a:solidFill>
                          <a:latin typeface="Arial"/>
                        </a:rPr>
                        <a:t>discrete or 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a:solidFill>
                            <a:srgbClr val="404040"/>
                          </a:solidFill>
                          <a:latin typeface="Arial"/>
                        </a:rPr>
                        <a:t>discrete</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CFCFC"/>
                    </a:solidFill>
                  </a:tcPr>
                </a:tc>
                <a:tc>
                  <a:txBody>
                    <a:bodyPr/>
                    <a:lstStyle/>
                    <a:p>
                      <a:pPr algn="l" fontAlgn="ctr"/>
                      <a:r>
                        <a:rPr lang="en-US" sz="1000" b="0" i="0" u="none" strike="noStrike">
                          <a:solidFill>
                            <a:srgbClr val="404040"/>
                          </a:solidFill>
                          <a:latin typeface="Arial"/>
                        </a:rPr>
                        <a:t>Cross entropy method/Monte Carlo method</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http://learning.mpi-sws.org/mlss2016/slides/2016-MLSS-RL.pdf</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r>
              <a:tr h="333375">
                <a:tc>
                  <a:txBody>
                    <a:bodyPr/>
                    <a:lstStyle/>
                    <a:p>
                      <a:pPr algn="l" fontAlgn="ctr"/>
                      <a:r>
                        <a:rPr lang="en-US" sz="1100" b="0" i="0" u="sng" strike="noStrike">
                          <a:solidFill>
                            <a:srgbClr val="0000FF"/>
                          </a:solidFill>
                          <a:latin typeface="Calibri"/>
                          <a:hlinkClick r:id="rId8"/>
                        </a:rPr>
                        <a:t>SARSA</a:t>
                      </a:r>
                      <a:endParaRPr lang="en-US" sz="1100" b="0" i="0" u="sng" strike="noStrike">
                        <a:solidFill>
                          <a:srgbClr val="0000FF"/>
                        </a:solidFill>
                        <a:latin typeface="Calibri"/>
                      </a:endParaRP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discrete or continuous</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discrete</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a:solidFill>
                            <a:srgbClr val="404040"/>
                          </a:solidFill>
                          <a:latin typeface="Arial"/>
                        </a:rPr>
                        <a:t>State action reward state action</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algn="l" fontAlgn="ctr"/>
                      <a:r>
                        <a:rPr lang="en-US" sz="1000" b="0" i="0" u="none" strike="noStrike" dirty="0">
                          <a:solidFill>
                            <a:srgbClr val="404040"/>
                          </a:solidFill>
                          <a:latin typeface="Arial"/>
                        </a:rPr>
                        <a:t> </a:t>
                      </a:r>
                    </a:p>
                  </a:txBody>
                  <a:tcPr marL="85725" marR="9525" marT="9525" marB="0" anchor="ctr">
                    <a:lnL w="12700" cap="flat" cmpd="sng" algn="ctr">
                      <a:solidFill>
                        <a:srgbClr val="E1E4E5"/>
                      </a:solidFill>
                      <a:prstDash val="solid"/>
                      <a:round/>
                      <a:headEnd type="none" w="med" len="med"/>
                      <a:tailEnd type="none" w="med" len="med"/>
                    </a:lnL>
                    <a:lnR w="12700" cap="flat" cmpd="sng" algn="ctr">
                      <a:solidFill>
                        <a:srgbClr val="E1E4E5"/>
                      </a:solidFill>
                      <a:prstDash val="solid"/>
                      <a:round/>
                      <a:headEnd type="none" w="med" len="med"/>
                      <a:tailEnd type="none" w="med" len="med"/>
                    </a:lnR>
                    <a:lnT w="12700"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CPU </a:t>
            </a:r>
            <a:r>
              <a:rPr lang="en-GB" dirty="0" err="1" smtClean="0"/>
              <a:t>vs</a:t>
            </a:r>
            <a:r>
              <a:rPr lang="en-GB" dirty="0" smtClean="0"/>
              <a:t> GPU </a:t>
            </a:r>
            <a:r>
              <a:rPr lang="en-GB" dirty="0" err="1" smtClean="0"/>
              <a:t>vs</a:t>
            </a:r>
            <a:r>
              <a:rPr lang="en-GB" dirty="0" smtClean="0"/>
              <a:t> TPU</a:t>
            </a:r>
            <a:endParaRPr lang="en-US" dirty="0"/>
          </a:p>
        </p:txBody>
      </p:sp>
      <p:sp>
        <p:nvSpPr>
          <p:cNvPr id="3" name="Content Placeholder 2"/>
          <p:cNvSpPr>
            <a:spLocks noGrp="1"/>
          </p:cNvSpPr>
          <p:nvPr>
            <p:ph sz="half" idx="1"/>
          </p:nvPr>
        </p:nvSpPr>
        <p:spPr/>
        <p:txBody>
          <a:bodyPr>
            <a:normAutofit fontScale="55000" lnSpcReduction="20000"/>
          </a:bodyPr>
          <a:lstStyle/>
          <a:p>
            <a:pPr fontAlgn="base"/>
            <a:r>
              <a:rPr lang="en-US" dirty="0" smtClean="0"/>
              <a:t>You will often have interactions with the environment in between learning steps, which will often be better off running on CPU than GPU. So, if your code for taking actions and your code for running an update / learning step are very fast (as in, for example, tabular RL algorithms), it won't be worth the effort of trying to get those on the GPU.</a:t>
            </a:r>
          </a:p>
          <a:p>
            <a:pPr fontAlgn="base"/>
            <a:r>
              <a:rPr lang="en-US" dirty="0" smtClean="0"/>
              <a:t>Big neural network, that you need to go through whenever you select an action or run a learning step (as is the case in most of the Deep Reinforcement Learning approaches that are popular these days), the speedup of running these on GPU instead of CPU is often enough for it to be worth the effort of running them on GPU (even if it means you're quite regularly ''switching'' between CPU and GPU, and may need to copy some things from RAM to VRAM or the other way around)</a:t>
            </a:r>
          </a:p>
          <a:p>
            <a:pPr fontAlgn="base"/>
            <a:r>
              <a:rPr lang="en-US" sz="2700" dirty="0" smtClean="0"/>
              <a:t>tensor processing unit (TPU) is an AI accelerator application-specific integrated circuit (ASIC) developed </a:t>
            </a:r>
          </a:p>
        </p:txBody>
      </p:sp>
      <p:sp>
        <p:nvSpPr>
          <p:cNvPr id="4" name="Content Placeholder 3"/>
          <p:cNvSpPr>
            <a:spLocks noGrp="1"/>
          </p:cNvSpPr>
          <p:nvPr>
            <p:ph sz="half" idx="2"/>
          </p:nvPr>
        </p:nvSpPr>
        <p:spPr/>
        <p:txBody>
          <a:bodyPr>
            <a:normAutofit fontScale="55000" lnSpcReduction="20000"/>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38914" name="Picture 2"/>
          <p:cNvPicPr>
            <a:picLocks noChangeAspect="1" noChangeArrowheads="1"/>
          </p:cNvPicPr>
          <p:nvPr/>
        </p:nvPicPr>
        <p:blipFill>
          <a:blip r:embed="rId2"/>
          <a:srcRect/>
          <a:stretch>
            <a:fillRect/>
          </a:stretch>
        </p:blipFill>
        <p:spPr bwMode="auto">
          <a:xfrm>
            <a:off x="4648200" y="1676400"/>
            <a:ext cx="3757613" cy="23528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US" dirty="0"/>
          </a:p>
        </p:txBody>
      </p:sp>
      <p:sp>
        <p:nvSpPr>
          <p:cNvPr id="3" name="Content Placeholder 2"/>
          <p:cNvSpPr>
            <a:spLocks noGrp="1"/>
          </p:cNvSpPr>
          <p:nvPr>
            <p:ph idx="1"/>
          </p:nvPr>
        </p:nvSpPr>
        <p:spPr/>
        <p:txBody>
          <a:bodyPr/>
          <a:lstStyle/>
          <a:p>
            <a:r>
              <a:rPr lang="en-GB" dirty="0" smtClean="0"/>
              <a:t>What is reinforcement learning?</a:t>
            </a:r>
          </a:p>
          <a:p>
            <a:r>
              <a:rPr lang="en-GB" dirty="0" smtClean="0"/>
              <a:t>Examples in finance</a:t>
            </a:r>
          </a:p>
          <a:p>
            <a:r>
              <a:rPr lang="en-GB" dirty="0" smtClean="0"/>
              <a:t>Review of toolset</a:t>
            </a:r>
          </a:p>
          <a:p>
            <a:pPr lvl="1"/>
            <a:r>
              <a:rPr lang="en-GB" dirty="0" err="1" smtClean="0"/>
              <a:t>OpenAI</a:t>
            </a:r>
            <a:r>
              <a:rPr lang="en-GB" dirty="0" smtClean="0"/>
              <a:t>, </a:t>
            </a:r>
            <a:r>
              <a:rPr lang="en-GB" dirty="0" err="1" smtClean="0"/>
              <a:t>Tensorflow</a:t>
            </a:r>
            <a:r>
              <a:rPr lang="en-GB" dirty="0" smtClean="0"/>
              <a:t>, </a:t>
            </a:r>
            <a:r>
              <a:rPr lang="en-GB" dirty="0" err="1" smtClean="0"/>
              <a:t>Keras</a:t>
            </a:r>
            <a:endParaRPr lang="en-GB" dirty="0" smtClean="0"/>
          </a:p>
          <a:p>
            <a:r>
              <a:rPr lang="en-GB" dirty="0" smtClean="0"/>
              <a:t>Demonstrate how to build a skeleton trading </a:t>
            </a:r>
            <a:r>
              <a:rPr lang="en-GB" dirty="0" err="1" smtClean="0"/>
              <a:t>gym+agent</a:t>
            </a:r>
            <a:r>
              <a:rPr lang="en-GB" dirty="0" smtClean="0"/>
              <a:t> with 3 discrete actions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Keras</a:t>
            </a:r>
            <a:r>
              <a:rPr lang="en-GB" dirty="0" smtClean="0"/>
              <a:t>-RL with Open AI Gym</a:t>
            </a:r>
            <a:endParaRPr lang="en-US" dirty="0"/>
          </a:p>
        </p:txBody>
      </p:sp>
      <p:sp>
        <p:nvSpPr>
          <p:cNvPr id="3" name="Content Placeholder 2"/>
          <p:cNvSpPr>
            <a:spLocks noGrp="1"/>
          </p:cNvSpPr>
          <p:nvPr>
            <p:ph sz="half" idx="1"/>
          </p:nvPr>
        </p:nvSpPr>
        <p:spPr/>
        <p:txBody>
          <a:bodyPr/>
          <a:lstStyle/>
          <a:p>
            <a:r>
              <a:rPr lang="en-GB" dirty="0" smtClean="0"/>
              <a:t>dqn_Cartpole.py</a:t>
            </a:r>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Rectangle 5"/>
          <p:cNvSpPr/>
          <p:nvPr/>
        </p:nvSpPr>
        <p:spPr>
          <a:xfrm>
            <a:off x="3798198" y="3244334"/>
            <a:ext cx="1547603" cy="369332"/>
          </a:xfrm>
          <a:prstGeom prst="rect">
            <a:avLst/>
          </a:prstGeom>
        </p:spPr>
        <p:txBody>
          <a:bodyPr wrap="none">
            <a:spAutoFit/>
          </a:bodyPr>
          <a:lstStyle/>
          <a:p>
            <a:r>
              <a:rPr lang="en-US" dirty="0" err="1" smtClean="0"/>
              <a:t>cartPoleEdited</a:t>
            </a:r>
            <a:endParaRPr lang="en-US" dirty="0"/>
          </a:p>
        </p:txBody>
      </p:sp>
      <p:pic>
        <p:nvPicPr>
          <p:cNvPr id="8194" name="Picture 2" descr="C:\temp\deleteme\cartPoleEdited.gif"/>
          <p:cNvPicPr>
            <a:picLocks noChangeAspect="1" noChangeArrowheads="1" noCrop="1"/>
          </p:cNvPicPr>
          <p:nvPr/>
        </p:nvPicPr>
        <p:blipFill>
          <a:blip r:embed="rId2"/>
          <a:srcRect/>
          <a:stretch>
            <a:fillRect/>
          </a:stretch>
        </p:blipFill>
        <p:spPr bwMode="auto">
          <a:xfrm>
            <a:off x="685800" y="2286000"/>
            <a:ext cx="8128000" cy="3700934"/>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dirty="0" err="1" smtClean="0"/>
              <a:t>Keras</a:t>
            </a:r>
            <a:r>
              <a:rPr lang="en-GB" dirty="0" smtClean="0"/>
              <a:t>-RL with Trading Gym</a:t>
            </a:r>
            <a:endParaRPr lang="en-US" dirty="0"/>
          </a:p>
        </p:txBody>
      </p:sp>
      <p:sp>
        <p:nvSpPr>
          <p:cNvPr id="15" name="Content Placeholder 14"/>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cxnSp>
        <p:nvCxnSpPr>
          <p:cNvPr id="6" name="Straight Arrow Connector 5"/>
          <p:cNvCxnSpPr/>
          <p:nvPr/>
        </p:nvCxnSpPr>
        <p:spPr>
          <a:xfrm>
            <a:off x="457994" y="2437606"/>
            <a:ext cx="3733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572294" y="2475706"/>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201194" y="2437606"/>
            <a:ext cx="762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794" y="2971006"/>
            <a:ext cx="449162" cy="369332"/>
          </a:xfrm>
          <a:prstGeom prst="rect">
            <a:avLst/>
          </a:prstGeom>
          <a:noFill/>
        </p:spPr>
        <p:txBody>
          <a:bodyPr wrap="none" rtlCol="0">
            <a:spAutoFit/>
          </a:bodyPr>
          <a:lstStyle/>
          <a:p>
            <a:r>
              <a:rPr lang="en-GB" dirty="0" smtClean="0"/>
              <a:t>t-1</a:t>
            </a:r>
            <a:endParaRPr lang="en-US" dirty="0"/>
          </a:p>
        </p:txBody>
      </p:sp>
      <p:sp>
        <p:nvSpPr>
          <p:cNvPr id="12" name="TextBox 11"/>
          <p:cNvSpPr txBox="1"/>
          <p:nvPr/>
        </p:nvSpPr>
        <p:spPr>
          <a:xfrm>
            <a:off x="3429794" y="2971006"/>
            <a:ext cx="261610" cy="369332"/>
          </a:xfrm>
          <a:prstGeom prst="rect">
            <a:avLst/>
          </a:prstGeom>
          <a:noFill/>
        </p:spPr>
        <p:txBody>
          <a:bodyPr wrap="none" rtlCol="0">
            <a:spAutoFit/>
          </a:bodyPr>
          <a:lstStyle/>
          <a:p>
            <a:r>
              <a:rPr lang="en-GB" dirty="0" smtClean="0"/>
              <a:t>t</a:t>
            </a:r>
            <a:endParaRPr lang="en-US" dirty="0"/>
          </a:p>
        </p:txBody>
      </p:sp>
      <p:pic>
        <p:nvPicPr>
          <p:cNvPr id="7170" name="Picture 2"/>
          <p:cNvPicPr>
            <a:picLocks noChangeAspect="1" noChangeArrowheads="1"/>
          </p:cNvPicPr>
          <p:nvPr/>
        </p:nvPicPr>
        <p:blipFill>
          <a:blip r:embed="rId3"/>
          <a:srcRect/>
          <a:stretch>
            <a:fillRect/>
          </a:stretch>
        </p:blipFill>
        <p:spPr bwMode="auto">
          <a:xfrm>
            <a:off x="4038600" y="1752600"/>
            <a:ext cx="4815559" cy="3433763"/>
          </a:xfrm>
          <a:prstGeom prst="rect">
            <a:avLst/>
          </a:prstGeom>
          <a:noFill/>
          <a:ln w="9525">
            <a:noFill/>
            <a:miter lim="800000"/>
            <a:headEnd/>
            <a:tailEnd/>
          </a:ln>
          <a:effectLst/>
        </p:spPr>
      </p:pic>
      <p:cxnSp>
        <p:nvCxnSpPr>
          <p:cNvPr id="17" name="Straight Arrow Connector 16"/>
          <p:cNvCxnSpPr/>
          <p:nvPr/>
        </p:nvCxnSpPr>
        <p:spPr>
          <a:xfrm>
            <a:off x="1219200" y="3505200"/>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43001" y="3657600"/>
            <a:ext cx="2209800" cy="1754326"/>
          </a:xfrm>
          <a:prstGeom prst="rect">
            <a:avLst/>
          </a:prstGeom>
          <a:noFill/>
        </p:spPr>
        <p:txBody>
          <a:bodyPr wrap="square" rtlCol="0">
            <a:spAutoFit/>
          </a:bodyPr>
          <a:lstStyle/>
          <a:p>
            <a:pPr>
              <a:buFont typeface="Arial" pitchFamily="34" charset="0"/>
              <a:buChar char="•"/>
            </a:pPr>
            <a:r>
              <a:rPr lang="en-GB" dirty="0" smtClean="0"/>
              <a:t> State is observed</a:t>
            </a:r>
          </a:p>
          <a:p>
            <a:r>
              <a:rPr lang="en-GB" dirty="0" smtClean="0"/>
              <a:t> at end of step,</a:t>
            </a:r>
          </a:p>
          <a:p>
            <a:r>
              <a:rPr lang="en-GB" dirty="0" smtClean="0"/>
              <a:t>and reward is </a:t>
            </a:r>
          </a:p>
          <a:p>
            <a:r>
              <a:rPr lang="en-GB" dirty="0" smtClean="0"/>
              <a:t>calculated</a:t>
            </a:r>
            <a:endParaRPr lang="en-US" dirty="0" smtClean="0"/>
          </a:p>
          <a:p>
            <a:pPr>
              <a:buFont typeface="Arial" pitchFamily="34" charset="0"/>
              <a:buChar char="•"/>
            </a:pPr>
            <a:r>
              <a:rPr lang="en-GB" dirty="0" smtClean="0"/>
              <a:t> costs are integrated based on action</a:t>
            </a:r>
            <a:endParaRPr lang="en-US" dirty="0"/>
          </a:p>
        </p:txBody>
      </p:sp>
      <p:cxnSp>
        <p:nvCxnSpPr>
          <p:cNvPr id="20" name="Straight Arrow Connector 19"/>
          <p:cNvCxnSpPr/>
          <p:nvPr/>
        </p:nvCxnSpPr>
        <p:spPr>
          <a:xfrm rot="5400000" flipH="1" flipV="1">
            <a:off x="190500" y="3467100"/>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200" y="4267200"/>
            <a:ext cx="766557" cy="369332"/>
          </a:xfrm>
          <a:prstGeom prst="rect">
            <a:avLst/>
          </a:prstGeom>
          <a:noFill/>
        </p:spPr>
        <p:txBody>
          <a:bodyPr wrap="none" rtlCol="0">
            <a:spAutoFit/>
          </a:bodyPr>
          <a:lstStyle/>
          <a:p>
            <a:r>
              <a:rPr lang="en-GB" dirty="0" smtClean="0"/>
              <a:t>action</a:t>
            </a:r>
            <a:endParaRPr lang="en-US" dirty="0"/>
          </a:p>
        </p:txBody>
      </p:sp>
      <p:cxnSp>
        <p:nvCxnSpPr>
          <p:cNvPr id="22" name="Straight Arrow Connector 21"/>
          <p:cNvCxnSpPr/>
          <p:nvPr/>
        </p:nvCxnSpPr>
        <p:spPr>
          <a:xfrm rot="5400000" flipH="1" flipV="1">
            <a:off x="3009900" y="3467100"/>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95600" y="4267200"/>
            <a:ext cx="766557" cy="369332"/>
          </a:xfrm>
          <a:prstGeom prst="rect">
            <a:avLst/>
          </a:prstGeom>
          <a:noFill/>
        </p:spPr>
        <p:txBody>
          <a:bodyPr wrap="none" rtlCol="0">
            <a:spAutoFit/>
          </a:bodyPr>
          <a:lstStyle/>
          <a:p>
            <a:r>
              <a:rPr lang="en-GB" dirty="0" smtClean="0"/>
              <a:t>action</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framework</a:t>
            </a:r>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pic>
        <p:nvPicPr>
          <p:cNvPr id="40962" name="Picture 2"/>
          <p:cNvPicPr>
            <a:picLocks noChangeAspect="1" noChangeArrowheads="1"/>
          </p:cNvPicPr>
          <p:nvPr/>
        </p:nvPicPr>
        <p:blipFill>
          <a:blip r:embed="rId2"/>
          <a:srcRect/>
          <a:stretch>
            <a:fillRect/>
          </a:stretch>
        </p:blipFill>
        <p:spPr bwMode="auto">
          <a:xfrm>
            <a:off x="4495800" y="1143000"/>
            <a:ext cx="4495800" cy="2775305"/>
          </a:xfrm>
          <a:prstGeom prst="rect">
            <a:avLst/>
          </a:prstGeom>
          <a:noFill/>
          <a:ln w="9525">
            <a:noFill/>
            <a:miter lim="800000"/>
            <a:headEnd/>
            <a:tailEnd/>
          </a:ln>
          <a:effectLst/>
        </p:spPr>
      </p:pic>
      <p:pic>
        <p:nvPicPr>
          <p:cNvPr id="40963" name="Picture 3"/>
          <p:cNvPicPr>
            <a:picLocks noChangeAspect="1" noChangeArrowheads="1"/>
          </p:cNvPicPr>
          <p:nvPr/>
        </p:nvPicPr>
        <p:blipFill>
          <a:blip r:embed="rId3"/>
          <a:srcRect/>
          <a:stretch>
            <a:fillRect/>
          </a:stretch>
        </p:blipFill>
        <p:spPr bwMode="auto">
          <a:xfrm>
            <a:off x="4648200" y="4038600"/>
            <a:ext cx="3999171" cy="2590800"/>
          </a:xfrm>
          <a:prstGeom prst="rect">
            <a:avLst/>
          </a:prstGeom>
          <a:noFill/>
          <a:ln w="9525">
            <a:noFill/>
            <a:miter lim="800000"/>
            <a:headEnd/>
            <a:tailEnd/>
          </a:ln>
          <a:effectLst/>
        </p:spPr>
      </p:pic>
      <p:sp>
        <p:nvSpPr>
          <p:cNvPr id="12" name="Content Placeholder 11"/>
          <p:cNvSpPr>
            <a:spLocks noGrp="1"/>
          </p:cNvSpPr>
          <p:nvPr>
            <p:ph sz="half" idx="1"/>
          </p:nvPr>
        </p:nvSpPr>
        <p:spPr/>
        <p:txBody>
          <a:bodyPr>
            <a:normAutofit/>
          </a:bodyPr>
          <a:lstStyle/>
          <a:p>
            <a:r>
              <a:rPr lang="en-GB" dirty="0" smtClean="0"/>
              <a:t>Single stock training</a:t>
            </a:r>
          </a:p>
          <a:p>
            <a:r>
              <a:rPr lang="en-GB" dirty="0" smtClean="0"/>
              <a:t>Training mini-batch size is one month (20 days)</a:t>
            </a:r>
          </a:p>
          <a:p>
            <a:r>
              <a:rPr lang="en-GB" dirty="0" smtClean="0"/>
              <a:t>Mini-batches randomly sampled from the historical time series</a:t>
            </a:r>
          </a:p>
          <a:p>
            <a:r>
              <a:rPr lang="en-GB" dirty="0" smtClean="0"/>
              <a:t>Neural net is two layer with each layer having 16 cells. </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smtClean="0"/>
              <a:t>Test #1 </a:t>
            </a:r>
            <a:endParaRPr lang="en-US" dirty="0"/>
          </a:p>
        </p:txBody>
      </p:sp>
      <p:sp>
        <p:nvSpPr>
          <p:cNvPr id="12" name="Content Placeholder 11"/>
          <p:cNvSpPr>
            <a:spLocks noGrp="1"/>
          </p:cNvSpPr>
          <p:nvPr>
            <p:ph sz="half" idx="1"/>
          </p:nvPr>
        </p:nvSpPr>
        <p:spPr/>
        <p:txBody>
          <a:bodyPr>
            <a:normAutofit fontScale="77500" lnSpcReduction="20000"/>
          </a:bodyPr>
          <a:lstStyle/>
          <a:p>
            <a:r>
              <a:rPr lang="en-GB" dirty="0" smtClean="0"/>
              <a:t>Feed future prices as inputs to test the learning ability of the algorithm,</a:t>
            </a:r>
          </a:p>
          <a:p>
            <a:r>
              <a:rPr lang="en-GB" dirty="0" smtClean="0"/>
              <a:t>fit on a single static mini-batch</a:t>
            </a:r>
          </a:p>
          <a:p>
            <a:pPr lvl="1"/>
            <a:r>
              <a:rPr lang="en-GB" dirty="0" smtClean="0"/>
              <a:t>Verify if the code has bugs</a:t>
            </a:r>
          </a:p>
          <a:p>
            <a:pPr lvl="1"/>
            <a:r>
              <a:rPr lang="en-GB" dirty="0" smtClean="0"/>
              <a:t>Optimize neural network (two layers one hidden)</a:t>
            </a:r>
          </a:p>
          <a:p>
            <a:pPr lvl="1"/>
            <a:r>
              <a:rPr lang="en-GB" dirty="0" smtClean="0"/>
              <a:t>Number of episodes</a:t>
            </a:r>
          </a:p>
          <a:p>
            <a:r>
              <a:rPr lang="en-GB" dirty="0" smtClean="0"/>
              <a:t>Simplify the reward function, if sign of returns and position is same get reward of 50</a:t>
            </a:r>
          </a:p>
          <a:p>
            <a:r>
              <a:rPr lang="en-GB" dirty="0" smtClean="0"/>
              <a:t>Trade directions follow the sign of market returns, perfect trades!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14" name="Picture 6"/>
          <p:cNvPicPr>
            <a:picLocks noChangeAspect="1" noChangeArrowheads="1"/>
          </p:cNvPicPr>
          <p:nvPr/>
        </p:nvPicPr>
        <p:blipFill>
          <a:blip r:embed="rId2"/>
          <a:srcRect/>
          <a:stretch>
            <a:fillRect/>
          </a:stretch>
        </p:blipFill>
        <p:spPr bwMode="auto">
          <a:xfrm>
            <a:off x="4724400" y="990600"/>
            <a:ext cx="4038600" cy="3068474"/>
          </a:xfrm>
          <a:prstGeom prst="rect">
            <a:avLst/>
          </a:prstGeom>
          <a:noFill/>
          <a:ln w="9525">
            <a:noFill/>
            <a:miter lim="800000"/>
            <a:headEnd/>
            <a:tailEnd/>
          </a:ln>
          <a:effectLst/>
        </p:spPr>
      </p:pic>
      <p:sp>
        <p:nvSpPr>
          <p:cNvPr id="10" name="Content Placeholder 9"/>
          <p:cNvSpPr>
            <a:spLocks noGrp="1"/>
          </p:cNvSpPr>
          <p:nvPr>
            <p:ph sz="half" idx="2"/>
          </p:nvPr>
        </p:nvSpPr>
        <p:spPr/>
        <p:txBody>
          <a:bodyPr>
            <a:normAutofit fontScale="77500" lnSpcReduction="20000"/>
          </a:bodyPr>
          <a:lstStyle/>
          <a:p>
            <a:endParaRPr lang="en-US" dirty="0"/>
          </a:p>
        </p:txBody>
      </p:sp>
      <p:pic>
        <p:nvPicPr>
          <p:cNvPr id="2052" name="Picture 4" descr="C:\Users\erdem\Documents\code\keras-rl\examples\results\test2\dqnTest1.png"/>
          <p:cNvPicPr>
            <a:picLocks noChangeAspect="1" noChangeArrowheads="1"/>
          </p:cNvPicPr>
          <p:nvPr/>
        </p:nvPicPr>
        <p:blipFill>
          <a:blip r:embed="rId3"/>
          <a:srcRect/>
          <a:stretch>
            <a:fillRect/>
          </a:stretch>
        </p:blipFill>
        <p:spPr bwMode="auto">
          <a:xfrm>
            <a:off x="4800600" y="4038600"/>
            <a:ext cx="3735387" cy="2490618"/>
          </a:xfrm>
          <a:prstGeom prst="rect">
            <a:avLst/>
          </a:prstGeom>
          <a:noFill/>
        </p:spPr>
      </p:pic>
      <p:sp>
        <p:nvSpPr>
          <p:cNvPr id="8" name="Rectangle 7"/>
          <p:cNvSpPr/>
          <p:nvPr/>
        </p:nvSpPr>
        <p:spPr>
          <a:xfrm>
            <a:off x="6248400" y="64008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steps</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#2</a:t>
            </a:r>
            <a:endParaRPr lang="en-US" dirty="0"/>
          </a:p>
        </p:txBody>
      </p:sp>
      <p:pic>
        <p:nvPicPr>
          <p:cNvPr id="41986" name="Picture 2"/>
          <p:cNvPicPr>
            <a:picLocks noGrp="1" noChangeAspect="1" noChangeArrowheads="1"/>
          </p:cNvPicPr>
          <p:nvPr>
            <p:ph sz="half" idx="1"/>
          </p:nvPr>
        </p:nvPicPr>
        <p:blipFill>
          <a:blip r:embed="rId2"/>
          <a:stretch>
            <a:fillRect/>
          </a:stretch>
        </p:blipFill>
        <p:spPr bwMode="auto">
          <a:xfrm>
            <a:off x="5105400" y="1524000"/>
            <a:ext cx="3200400" cy="2468056"/>
          </a:xfrm>
          <a:prstGeom prst="rect">
            <a:avLst/>
          </a:prstGeom>
          <a:noFill/>
          <a:ln w="9525">
            <a:noFill/>
            <a:miter lim="800000"/>
            <a:headEnd/>
            <a:tailEnd/>
          </a:ln>
          <a:effectLst/>
        </p:spPr>
      </p:pic>
      <p:sp>
        <p:nvSpPr>
          <p:cNvPr id="10" name="Content Placeholder 9"/>
          <p:cNvSpPr>
            <a:spLocks noGrp="1"/>
          </p:cNvSpPr>
          <p:nvPr>
            <p:ph sz="half" idx="2"/>
          </p:nvPr>
        </p:nvSpPr>
        <p:spPr>
          <a:xfrm>
            <a:off x="533400" y="1600200"/>
            <a:ext cx="4038600" cy="4525963"/>
          </a:xfrm>
        </p:spPr>
        <p:txBody>
          <a:bodyPr/>
          <a:lstStyle/>
          <a:p>
            <a:r>
              <a:rPr lang="en-GB" dirty="0" smtClean="0"/>
              <a:t>Remove future prices from the inputs</a:t>
            </a:r>
          </a:p>
          <a:p>
            <a:r>
              <a:rPr lang="en-GB" dirty="0" smtClean="0"/>
              <a:t>Turns into long only portfolio, given that most of the returns in this period is positive, it is an ok answer</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pic>
        <p:nvPicPr>
          <p:cNvPr id="1027" name="Picture 3" descr="C:\Users\erdem\Documents\code\keras-rl\examples\results\test3\dqnTest1.png"/>
          <p:cNvPicPr>
            <a:picLocks noChangeAspect="1" noChangeArrowheads="1"/>
          </p:cNvPicPr>
          <p:nvPr/>
        </p:nvPicPr>
        <p:blipFill>
          <a:blip r:embed="rId3"/>
          <a:srcRect/>
          <a:stretch>
            <a:fillRect/>
          </a:stretch>
        </p:blipFill>
        <p:spPr bwMode="auto">
          <a:xfrm>
            <a:off x="5257800" y="3962400"/>
            <a:ext cx="3250612" cy="2438400"/>
          </a:xfrm>
          <a:prstGeom prst="rect">
            <a:avLst/>
          </a:prstGeom>
          <a:noFill/>
        </p:spPr>
      </p:pic>
      <p:sp>
        <p:nvSpPr>
          <p:cNvPr id="7" name="Rectangle 6"/>
          <p:cNvSpPr/>
          <p:nvPr/>
        </p:nvSpPr>
        <p:spPr>
          <a:xfrm>
            <a:off x="6477000" y="62484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steps</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#3</a:t>
            </a:r>
            <a:endParaRPr lang="en-US" dirty="0"/>
          </a:p>
        </p:txBody>
      </p:sp>
      <p:sp>
        <p:nvSpPr>
          <p:cNvPr id="3" name="Content Placeholder 2"/>
          <p:cNvSpPr>
            <a:spLocks noGrp="1"/>
          </p:cNvSpPr>
          <p:nvPr>
            <p:ph sz="half" idx="1"/>
          </p:nvPr>
        </p:nvSpPr>
        <p:spPr/>
        <p:txBody>
          <a:bodyPr>
            <a:normAutofit fontScale="92500" lnSpcReduction="20000"/>
          </a:bodyPr>
          <a:lstStyle/>
          <a:p>
            <a:r>
              <a:rPr lang="en-GB" dirty="0" smtClean="0"/>
              <a:t>Randomize train and test mini batches</a:t>
            </a:r>
          </a:p>
          <a:p>
            <a:r>
              <a:rPr lang="en-GB" dirty="0" smtClean="0"/>
              <a:t>Zero cost case</a:t>
            </a:r>
          </a:p>
          <a:p>
            <a:r>
              <a:rPr lang="en-GB" dirty="0" smtClean="0"/>
              <a:t>Reward scaling seems to help convergence reward*50 </a:t>
            </a:r>
            <a:r>
              <a:rPr lang="en-GB" dirty="0" smtClean="0">
                <a:sym typeface="Wingdings" pitchFamily="2" charset="2"/>
              </a:rPr>
              <a:t></a:t>
            </a:r>
            <a:endParaRPr lang="en-GB" dirty="0" smtClean="0"/>
          </a:p>
          <a:p>
            <a:r>
              <a:rPr lang="en-GB" dirty="0" smtClean="0"/>
              <a:t>Excess returns (NAV(T)-MNAV(T)) are not that impressive, it beats the market 50% of the time, though mean is positive  	</a:t>
            </a:r>
          </a:p>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pic>
        <p:nvPicPr>
          <p:cNvPr id="44034" name="Picture 2"/>
          <p:cNvPicPr>
            <a:picLocks noChangeAspect="1" noChangeArrowheads="1"/>
          </p:cNvPicPr>
          <p:nvPr/>
        </p:nvPicPr>
        <p:blipFill>
          <a:blip r:embed="rId2"/>
          <a:srcRect/>
          <a:stretch>
            <a:fillRect/>
          </a:stretch>
        </p:blipFill>
        <p:spPr bwMode="auto">
          <a:xfrm>
            <a:off x="5105400" y="1524000"/>
            <a:ext cx="3200400" cy="2443942"/>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a:srcRect/>
          <a:stretch>
            <a:fillRect/>
          </a:stretch>
        </p:blipFill>
        <p:spPr bwMode="auto">
          <a:xfrm>
            <a:off x="381000" y="1219200"/>
            <a:ext cx="5362575" cy="371475"/>
          </a:xfrm>
          <a:prstGeom prst="rect">
            <a:avLst/>
          </a:prstGeom>
          <a:noFill/>
          <a:ln w="9525">
            <a:noFill/>
            <a:miter lim="800000"/>
            <a:headEnd/>
            <a:tailEnd/>
          </a:ln>
          <a:effectLst/>
        </p:spPr>
      </p:pic>
      <p:pic>
        <p:nvPicPr>
          <p:cNvPr id="3078" name="Picture 6" descr="C:\Users\erdem\Documents\code\keras-rl\examples\results\test5.7\excessReturns.png"/>
          <p:cNvPicPr>
            <a:picLocks noGrp="1" noChangeAspect="1" noChangeArrowheads="1"/>
          </p:cNvPicPr>
          <p:nvPr>
            <p:ph sz="half" idx="2"/>
          </p:nvPr>
        </p:nvPicPr>
        <p:blipFill>
          <a:blip r:embed="rId4"/>
          <a:srcRect/>
          <a:stretch>
            <a:fillRect/>
          </a:stretch>
        </p:blipFill>
        <p:spPr bwMode="auto">
          <a:xfrm>
            <a:off x="5181600" y="4038600"/>
            <a:ext cx="3048000" cy="2286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smtClean="0"/>
              <a:t>Test #3 continued</a:t>
            </a:r>
            <a:endParaRPr lang="en-US" dirty="0"/>
          </a:p>
        </p:txBody>
      </p:sp>
      <p:pic>
        <p:nvPicPr>
          <p:cNvPr id="6" name="Picture 7" descr="C:\Users\erdem\Documents\code\keras-rl\examples\results\test5.7\dqnTest2.png"/>
          <p:cNvPicPr>
            <a:picLocks noGrp="1" noChangeAspect="1" noChangeArrowheads="1"/>
          </p:cNvPicPr>
          <p:nvPr>
            <p:ph sz="half" idx="1"/>
          </p:nvPr>
        </p:nvPicPr>
        <p:blipFill>
          <a:blip r:embed="rId2"/>
          <a:stretch>
            <a:fillRect/>
          </a:stretch>
        </p:blipFill>
        <p:spPr bwMode="auto">
          <a:xfrm>
            <a:off x="457200" y="1524000"/>
            <a:ext cx="4038600" cy="3028950"/>
          </a:xfrm>
          <a:prstGeom prst="rect">
            <a:avLst/>
          </a:prstGeom>
          <a:noFill/>
        </p:spPr>
      </p:pic>
      <p:pic>
        <p:nvPicPr>
          <p:cNvPr id="4098" name="Picture 2" descr="C:\Users\erdem\Documents\code\keras-rl\examples\results\test5.7\dqnTest3.png"/>
          <p:cNvPicPr>
            <a:picLocks noGrp="1" noChangeAspect="1" noChangeArrowheads="1"/>
          </p:cNvPicPr>
          <p:nvPr>
            <p:ph sz="half" idx="2"/>
          </p:nvPr>
        </p:nvPicPr>
        <p:blipFill>
          <a:blip r:embed="rId3"/>
          <a:stretch>
            <a:fillRect/>
          </a:stretch>
        </p:blipFill>
        <p:spPr bwMode="auto">
          <a:xfrm>
            <a:off x="4419600" y="1524000"/>
            <a:ext cx="4038600" cy="3028950"/>
          </a:xfrm>
          <a:prstGeom prst="rect">
            <a:avLst/>
          </a:prstGeom>
          <a:noFill/>
        </p:spPr>
      </p:pic>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
        <p:nvSpPr>
          <p:cNvPr id="13" name="TextBox 12"/>
          <p:cNvSpPr txBox="1"/>
          <p:nvPr/>
        </p:nvSpPr>
        <p:spPr>
          <a:xfrm>
            <a:off x="609600" y="4800600"/>
            <a:ext cx="8229600" cy="923330"/>
          </a:xfrm>
          <a:prstGeom prst="rect">
            <a:avLst/>
          </a:prstGeom>
          <a:noFill/>
        </p:spPr>
        <p:txBody>
          <a:bodyPr wrap="square" rtlCol="0">
            <a:spAutoFit/>
          </a:bodyPr>
          <a:lstStyle/>
          <a:p>
            <a:r>
              <a:rPr lang="en-GB" dirty="0" smtClean="0"/>
              <a:t>Trades seems to capture delayed trend information from the market, ex short after negative return, and long in positive. If persistent market returns this </a:t>
            </a:r>
            <a:r>
              <a:rPr lang="en-GB" dirty="0" err="1" smtClean="0"/>
              <a:t>algo</a:t>
            </a:r>
            <a:r>
              <a:rPr lang="en-GB" dirty="0" smtClean="0"/>
              <a:t> will be successful. </a:t>
            </a:r>
            <a:endParaRPr lang="en-US" dirty="0"/>
          </a:p>
        </p:txBody>
      </p:sp>
      <p:sp>
        <p:nvSpPr>
          <p:cNvPr id="7" name="Rectangle 6"/>
          <p:cNvSpPr/>
          <p:nvPr/>
        </p:nvSpPr>
        <p:spPr>
          <a:xfrm>
            <a:off x="6067927" y="4395537"/>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steps</a:t>
            </a:r>
            <a:endParaRPr lang="en-US" sz="1200" dirty="0">
              <a:solidFill>
                <a:schemeClr val="tx1"/>
              </a:solidFill>
            </a:endParaRPr>
          </a:p>
        </p:txBody>
      </p:sp>
      <p:sp>
        <p:nvSpPr>
          <p:cNvPr id="8" name="Rectangle 7"/>
          <p:cNvSpPr/>
          <p:nvPr/>
        </p:nvSpPr>
        <p:spPr>
          <a:xfrm>
            <a:off x="2133600" y="4343400"/>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steps</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Increase feature set and add costs</a:t>
            </a:r>
            <a:endParaRPr lang="en-US" dirty="0"/>
          </a:p>
        </p:txBody>
      </p:sp>
      <p:sp>
        <p:nvSpPr>
          <p:cNvPr id="3" name="Content Placeholder 2"/>
          <p:cNvSpPr>
            <a:spLocks noGrp="1"/>
          </p:cNvSpPr>
          <p:nvPr>
            <p:ph sz="half" idx="1"/>
          </p:nvPr>
        </p:nvSpPr>
        <p:spPr/>
        <p:txBody>
          <a:bodyPr/>
          <a:lstStyle/>
          <a:p>
            <a:r>
              <a:rPr lang="en-GB" dirty="0" smtClean="0"/>
              <a:t>Increase the state space to relative changes in prices and volume from T to T-4, and also add the last position to the state space (9 features)</a:t>
            </a:r>
          </a:p>
          <a:p>
            <a:r>
              <a:rPr lang="en-GB" dirty="0" smtClean="0"/>
              <a:t>Add cost of 0.1% for each trade</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pic>
        <p:nvPicPr>
          <p:cNvPr id="1026" name="Picture 2" descr="C:\Users\erdem\Documents\code\keras-rl\examples\results\test10\excessReturns.png"/>
          <p:cNvPicPr>
            <a:picLocks noChangeAspect="1" noChangeArrowheads="1"/>
          </p:cNvPicPr>
          <p:nvPr/>
        </p:nvPicPr>
        <p:blipFill>
          <a:blip r:embed="rId2"/>
          <a:srcRect/>
          <a:stretch>
            <a:fillRect/>
          </a:stretch>
        </p:blipFill>
        <p:spPr bwMode="auto">
          <a:xfrm>
            <a:off x="5334000" y="1295400"/>
            <a:ext cx="2721541" cy="2041525"/>
          </a:xfrm>
          <a:prstGeom prst="rect">
            <a:avLst/>
          </a:prstGeom>
          <a:noFill/>
        </p:spPr>
      </p:pic>
      <p:pic>
        <p:nvPicPr>
          <p:cNvPr id="1027" name="Picture 3" descr="C:\Users\erdem\Documents\code\keras-rl\examples\results\test10\dqnTest0.png"/>
          <p:cNvPicPr>
            <a:picLocks noGrp="1" noChangeAspect="1" noChangeArrowheads="1"/>
          </p:cNvPicPr>
          <p:nvPr>
            <p:ph sz="half" idx="2"/>
          </p:nvPr>
        </p:nvPicPr>
        <p:blipFill>
          <a:blip r:embed="rId3"/>
          <a:srcRect/>
          <a:stretch>
            <a:fillRect/>
          </a:stretch>
        </p:blipFill>
        <p:spPr bwMode="auto">
          <a:xfrm>
            <a:off x="5105400" y="3581400"/>
            <a:ext cx="3327400" cy="2495550"/>
          </a:xfrm>
          <a:prstGeom prst="rect">
            <a:avLst/>
          </a:prstGeom>
          <a:noFill/>
        </p:spPr>
      </p:pic>
      <p:sp>
        <p:nvSpPr>
          <p:cNvPr id="8" name="Rectangle 7"/>
          <p:cNvSpPr/>
          <p:nvPr/>
        </p:nvSpPr>
        <p:spPr>
          <a:xfrm>
            <a:off x="6344653" y="5943599"/>
            <a:ext cx="990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steps</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 of sample performance</a:t>
            </a:r>
            <a:endParaRPr lang="en-US" dirty="0"/>
          </a:p>
        </p:txBody>
      </p:sp>
      <p:sp>
        <p:nvSpPr>
          <p:cNvPr id="5" name="Slide Number Placeholder 4"/>
          <p:cNvSpPr>
            <a:spLocks noGrp="1"/>
          </p:cNvSpPr>
          <p:nvPr>
            <p:ph type="sldNum" sz="quarter" idx="12"/>
          </p:nvPr>
        </p:nvSpPr>
        <p:spPr>
          <a:xfrm>
            <a:off x="6477000" y="6127750"/>
            <a:ext cx="2133600" cy="365125"/>
          </a:xfrm>
        </p:spPr>
        <p:txBody>
          <a:bodyPr/>
          <a:lstStyle/>
          <a:p>
            <a:fld id="{B6F15528-21DE-4FAA-801E-634DDDAF4B2B}" type="slidenum">
              <a:rPr lang="en-US" smtClean="0"/>
              <a:pPr/>
              <a:t>28</a:t>
            </a:fld>
            <a:endParaRPr lang="en-US"/>
          </a:p>
        </p:txBody>
      </p:sp>
      <p:pic>
        <p:nvPicPr>
          <p:cNvPr id="2051" name="Picture 3" descr="C:\Users\erdem\Documents\code\keras-rl\examples\results\test12\excessReturns.png"/>
          <p:cNvPicPr>
            <a:picLocks noGrp="1" noChangeAspect="1" noChangeArrowheads="1"/>
          </p:cNvPicPr>
          <p:nvPr>
            <p:ph sz="half" idx="2"/>
          </p:nvPr>
        </p:nvPicPr>
        <p:blipFill>
          <a:blip r:embed="rId2"/>
          <a:srcRect/>
          <a:stretch>
            <a:fillRect/>
          </a:stretch>
        </p:blipFill>
        <p:spPr bwMode="auto">
          <a:xfrm>
            <a:off x="4800600" y="3581400"/>
            <a:ext cx="3352800" cy="2514600"/>
          </a:xfrm>
          <a:prstGeom prst="rect">
            <a:avLst/>
          </a:prstGeom>
          <a:noFill/>
        </p:spPr>
      </p:pic>
      <p:sp>
        <p:nvSpPr>
          <p:cNvPr id="8" name="TextBox 7"/>
          <p:cNvSpPr txBox="1"/>
          <p:nvPr/>
        </p:nvSpPr>
        <p:spPr>
          <a:xfrm>
            <a:off x="5029200" y="6019800"/>
            <a:ext cx="3088731" cy="646331"/>
          </a:xfrm>
          <a:prstGeom prst="rect">
            <a:avLst/>
          </a:prstGeom>
          <a:noFill/>
        </p:spPr>
        <p:txBody>
          <a:bodyPr wrap="none" rtlCol="0">
            <a:spAutoFit/>
          </a:bodyPr>
          <a:lstStyle/>
          <a:p>
            <a:r>
              <a:rPr lang="en-GB" dirty="0" smtClean="0"/>
              <a:t>MSFT, 20 random months from</a:t>
            </a:r>
          </a:p>
          <a:p>
            <a:r>
              <a:rPr lang="en-GB" dirty="0" smtClean="0"/>
              <a:t>2013-03 to 2018-03</a:t>
            </a:r>
            <a:endParaRPr lang="en-US" dirty="0"/>
          </a:p>
        </p:txBody>
      </p:sp>
      <p:pic>
        <p:nvPicPr>
          <p:cNvPr id="2052" name="Picture 4"/>
          <p:cNvPicPr>
            <a:picLocks noChangeAspect="1" noChangeArrowheads="1"/>
          </p:cNvPicPr>
          <p:nvPr/>
        </p:nvPicPr>
        <p:blipFill>
          <a:blip r:embed="rId3"/>
          <a:srcRect/>
          <a:stretch>
            <a:fillRect/>
          </a:stretch>
        </p:blipFill>
        <p:spPr bwMode="auto">
          <a:xfrm>
            <a:off x="457200" y="1295400"/>
            <a:ext cx="3287713" cy="1978990"/>
          </a:xfrm>
          <a:prstGeom prst="rect">
            <a:avLst/>
          </a:prstGeom>
          <a:noFill/>
          <a:ln w="9525">
            <a:noFill/>
            <a:miter lim="800000"/>
            <a:headEnd/>
            <a:tailEnd/>
          </a:ln>
          <a:effectLst/>
        </p:spPr>
      </p:pic>
      <p:pic>
        <p:nvPicPr>
          <p:cNvPr id="12" name="Picture 2" descr="C:\Users\erdem\Documents\code\keras-rl\examples\results\test11\excessReturns.png"/>
          <p:cNvPicPr>
            <a:picLocks noChangeAspect="1" noChangeArrowheads="1"/>
          </p:cNvPicPr>
          <p:nvPr/>
        </p:nvPicPr>
        <p:blipFill>
          <a:blip r:embed="rId4"/>
          <a:srcRect/>
          <a:stretch>
            <a:fillRect/>
          </a:stretch>
        </p:blipFill>
        <p:spPr bwMode="auto">
          <a:xfrm>
            <a:off x="533400" y="3657600"/>
            <a:ext cx="3154363" cy="2366200"/>
          </a:xfrm>
          <a:prstGeom prst="rect">
            <a:avLst/>
          </a:prstGeom>
          <a:noFill/>
        </p:spPr>
      </p:pic>
      <p:sp>
        <p:nvSpPr>
          <p:cNvPr id="13" name="TextBox 12"/>
          <p:cNvSpPr txBox="1"/>
          <p:nvPr/>
        </p:nvSpPr>
        <p:spPr>
          <a:xfrm>
            <a:off x="457200" y="5867400"/>
            <a:ext cx="3073727" cy="369332"/>
          </a:xfrm>
          <a:prstGeom prst="rect">
            <a:avLst/>
          </a:prstGeom>
          <a:noFill/>
        </p:spPr>
        <p:txBody>
          <a:bodyPr wrap="none" rtlCol="0">
            <a:spAutoFit/>
          </a:bodyPr>
          <a:lstStyle/>
          <a:p>
            <a:r>
              <a:rPr lang="en-GB" dirty="0" smtClean="0"/>
              <a:t>AAPL from 2015-06 to 2015-11</a:t>
            </a:r>
            <a:endParaRPr lang="en-US" dirty="0"/>
          </a:p>
        </p:txBody>
      </p:sp>
      <p:pic>
        <p:nvPicPr>
          <p:cNvPr id="2053" name="Picture 5"/>
          <p:cNvPicPr>
            <a:picLocks noChangeAspect="1" noChangeArrowheads="1"/>
          </p:cNvPicPr>
          <p:nvPr/>
        </p:nvPicPr>
        <p:blipFill>
          <a:blip r:embed="rId5"/>
          <a:srcRect/>
          <a:stretch>
            <a:fillRect/>
          </a:stretch>
        </p:blipFill>
        <p:spPr bwMode="auto">
          <a:xfrm>
            <a:off x="4724400" y="1295400"/>
            <a:ext cx="3689518"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a:t>
            </a:r>
            <a:endParaRPr lang="en-US" dirty="0"/>
          </a:p>
        </p:txBody>
      </p:sp>
      <p:sp>
        <p:nvSpPr>
          <p:cNvPr id="3" name="Content Placeholder 2"/>
          <p:cNvSpPr>
            <a:spLocks noGrp="1"/>
          </p:cNvSpPr>
          <p:nvPr>
            <p:ph sz="half" idx="1"/>
          </p:nvPr>
        </p:nvSpPr>
        <p:spPr/>
        <p:txBody>
          <a:bodyPr/>
          <a:lstStyle/>
          <a:p>
            <a:r>
              <a:rPr lang="en-GB" dirty="0" smtClean="0"/>
              <a:t>RL is getting more attractive</a:t>
            </a:r>
          </a:p>
          <a:p>
            <a:r>
              <a:rPr lang="en-GB" dirty="0" smtClean="0"/>
              <a:t>Standardization of agent implementations will make more agents accessible</a:t>
            </a:r>
          </a:p>
          <a:p>
            <a:pPr lvl="1"/>
            <a:r>
              <a:rPr lang="en-GB" dirty="0" err="1" smtClean="0"/>
              <a:t>OpenAI</a:t>
            </a:r>
            <a:r>
              <a:rPr lang="en-GB" dirty="0" smtClean="0"/>
              <a:t> Baselines</a:t>
            </a:r>
          </a:p>
          <a:p>
            <a:pPr lvl="1"/>
            <a:r>
              <a:rPr lang="en-GB" dirty="0" err="1" smtClean="0"/>
              <a:t>rllab</a:t>
            </a:r>
            <a:endParaRPr lang="en-GB" dirty="0" smtClean="0"/>
          </a:p>
          <a:p>
            <a:pPr lvl="1"/>
            <a:endParaRPr lang="en-US" dirty="0"/>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pic>
        <p:nvPicPr>
          <p:cNvPr id="6146" name="Picture 2"/>
          <p:cNvPicPr>
            <a:picLocks noChangeAspect="1" noChangeArrowheads="1"/>
          </p:cNvPicPr>
          <p:nvPr/>
        </p:nvPicPr>
        <p:blipFill>
          <a:blip r:embed="rId2"/>
          <a:srcRect/>
          <a:stretch>
            <a:fillRect/>
          </a:stretch>
        </p:blipFill>
        <p:spPr bwMode="auto">
          <a:xfrm>
            <a:off x="4495800" y="1600200"/>
            <a:ext cx="4149951" cy="25318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Machine Learning</a:t>
            </a:r>
            <a:endParaRPr lang="en-US" dirty="0"/>
          </a:p>
        </p:txBody>
      </p:sp>
      <p:sp>
        <p:nvSpPr>
          <p:cNvPr id="4" name="Content Placeholder 3"/>
          <p:cNvSpPr>
            <a:spLocks noGrp="1"/>
          </p:cNvSpPr>
          <p:nvPr>
            <p:ph idx="1"/>
          </p:nvPr>
        </p:nvSpPr>
        <p:spPr/>
        <p:txBody>
          <a:bodyPr>
            <a:normAutofit fontScale="77500" lnSpcReduction="20000"/>
          </a:bodyPr>
          <a:lstStyle/>
          <a:p>
            <a:r>
              <a:rPr lang="en-US" b="1" dirty="0" smtClean="0"/>
              <a:t>Supervised learning</a:t>
            </a:r>
            <a:r>
              <a:rPr lang="en-US" dirty="0" smtClean="0"/>
              <a:t>: Goal is </a:t>
            </a:r>
            <a:r>
              <a:rPr lang="en-US" i="1" dirty="0" smtClean="0"/>
              <a:t>prediction</a:t>
            </a:r>
            <a:r>
              <a:rPr lang="en-US" dirty="0" smtClean="0"/>
              <a:t>. We provide a set of training data including the input and output, then train a model that can predict the output from an unseen input. E.g. Logistic regression, random forests</a:t>
            </a:r>
          </a:p>
          <a:p>
            <a:r>
              <a:rPr lang="en-US" b="1" dirty="0" smtClean="0"/>
              <a:t>Unsupervised learning</a:t>
            </a:r>
            <a:r>
              <a:rPr lang="en-US" dirty="0" smtClean="0"/>
              <a:t>: Goal is </a:t>
            </a:r>
            <a:r>
              <a:rPr lang="en-US" i="1" dirty="0" smtClean="0"/>
              <a:t>pattern extraction</a:t>
            </a:r>
            <a:r>
              <a:rPr lang="en-US" dirty="0" smtClean="0"/>
              <a:t>. When we provide a set of data that has no output, the algorithm will try to extract the underlying non-trivial structure within the data. E.g. Nearest neighbor</a:t>
            </a:r>
          </a:p>
          <a:p>
            <a:r>
              <a:rPr lang="en-US" b="1" dirty="0" smtClean="0"/>
              <a:t>Reinforcement learning</a:t>
            </a:r>
            <a:r>
              <a:rPr lang="en-US" dirty="0" smtClean="0"/>
              <a:t>: Goal is </a:t>
            </a:r>
            <a:r>
              <a:rPr lang="en-US" i="1" dirty="0" smtClean="0"/>
              <a:t>creating response to environment, </a:t>
            </a:r>
            <a:r>
              <a:rPr lang="en-US" dirty="0" smtClean="0"/>
              <a:t>mimic</a:t>
            </a:r>
            <a:r>
              <a:rPr lang="en-US" i="1" dirty="0" smtClean="0"/>
              <a:t> human-learning</a:t>
            </a:r>
            <a:r>
              <a:rPr lang="en-US" dirty="0" smtClean="0"/>
              <a:t>. We use a trial-and-error approach to find out what actions will produce good outcomes and bias our preference towards those good actions.</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RL from another angle</a:t>
            </a:r>
            <a:endParaRPr lang="en-US" dirty="0"/>
          </a:p>
        </p:txBody>
      </p:sp>
      <p:sp>
        <p:nvSpPr>
          <p:cNvPr id="6" name="Content Placeholder 5"/>
          <p:cNvSpPr>
            <a:spLocks noGrp="1"/>
          </p:cNvSpPr>
          <p:nvPr>
            <p:ph idx="1"/>
          </p:nvPr>
        </p:nvSpPr>
        <p:spPr/>
        <p:txBody>
          <a:bodyPr>
            <a:normAutofit fontScale="62500" lnSpcReduction="20000"/>
          </a:bodyPr>
          <a:lstStyle/>
          <a:p>
            <a:r>
              <a:rPr lang="en-GB" dirty="0" smtClean="0"/>
              <a:t>…. Stanford University Professor, Sridhar </a:t>
            </a:r>
            <a:r>
              <a:rPr lang="en-GB" dirty="0" err="1" smtClean="0"/>
              <a:t>Mahadevan</a:t>
            </a:r>
            <a:endParaRPr lang="en-GB" dirty="0" smtClean="0"/>
          </a:p>
          <a:p>
            <a:r>
              <a:rPr lang="en-GB" dirty="0" smtClean="0"/>
              <a:t>Can we make machines not only learn from trial and error but through a prescription, recipe</a:t>
            </a:r>
            <a:endParaRPr lang="en-US" dirty="0" smtClean="0"/>
          </a:p>
          <a:p>
            <a:r>
              <a:rPr lang="en-GB" dirty="0" smtClean="0"/>
              <a:t>Chef learns cooking initially by following recipes. Not everything is written in the recipes, ex size of pan, what oven to use, or what is the order of the ingredients to be mixed, how exactly to chop an onion for the recipe.</a:t>
            </a:r>
          </a:p>
          <a:p>
            <a:r>
              <a:rPr lang="en-GB" dirty="0" smtClean="0"/>
              <a:t>If Chef didn’t follow any recipe the restaurant will go bankrupt till the chef cooked something edible. Or we will never learned how to drive since most people will not be able to afford crashing 1000 cars.</a:t>
            </a:r>
          </a:p>
          <a:p>
            <a:r>
              <a:rPr lang="en-GB" dirty="0" smtClean="0"/>
              <a:t>Real environments are not enclosed, still humans able to keep up with it. </a:t>
            </a:r>
          </a:p>
          <a:p>
            <a:r>
              <a:rPr lang="en-GB" dirty="0" smtClean="0"/>
              <a:t>Finance is an environment which has many states, and we still have successful human portfolio managers, and traders. They learn by mimicking other successful trades. In addition there are other agents compete with you!</a:t>
            </a:r>
          </a:p>
          <a:p>
            <a:r>
              <a:rPr lang="en-GB" dirty="0" smtClean="0"/>
              <a:t>Next leap step in RL is getting out of </a:t>
            </a:r>
            <a:r>
              <a:rPr lang="en-GB" dirty="0" err="1" smtClean="0"/>
              <a:t>Markovian</a:t>
            </a:r>
            <a:r>
              <a:rPr lang="en-GB" dirty="0" smtClean="0"/>
              <a:t> environments and trying to mimic human learning a bit more, don’t follow the herd!</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References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hlinkClick r:id="rId2"/>
              </a:rPr>
              <a:t>http://www.cse.unsw.edu.au/~cs9417ml/RL1/algorithms.html</a:t>
            </a:r>
            <a:endParaRPr lang="en-US" dirty="0" smtClean="0"/>
          </a:p>
          <a:p>
            <a:r>
              <a:rPr lang="en-US" dirty="0" smtClean="0">
                <a:hlinkClick r:id="rId3"/>
              </a:rPr>
              <a:t>https://dzone.com/articles/reinforcement-learning-overview</a:t>
            </a:r>
            <a:endParaRPr lang="en-US" dirty="0" smtClean="0"/>
          </a:p>
          <a:p>
            <a:pPr>
              <a:buNone/>
            </a:pPr>
            <a:endParaRPr lang="en-GB" dirty="0" smtClean="0"/>
          </a:p>
          <a:p>
            <a:pPr>
              <a:buNone/>
            </a:pPr>
            <a:endParaRPr lang="en-GB" dirty="0" smtClean="0"/>
          </a:p>
          <a:p>
            <a:pPr>
              <a:buNone/>
            </a:pPr>
            <a:endParaRPr lang="en-GB" dirty="0" smtClean="0"/>
          </a:p>
          <a:p>
            <a:pPr>
              <a:buNone/>
            </a:pPr>
            <a:endParaRPr lang="en-GB" dirty="0" smtClean="0"/>
          </a:p>
          <a:p>
            <a:pPr>
              <a:buNone/>
            </a:pPr>
            <a:endParaRPr lang="en-GB" dirty="0" smtClean="0"/>
          </a:p>
          <a:p>
            <a:pPr>
              <a:buNone/>
            </a:pPr>
            <a:r>
              <a:rPr lang="en-GB" dirty="0" smtClean="0"/>
              <a:t>Disclaimer </a:t>
            </a:r>
            <a:r>
              <a:rPr lang="en-GB" dirty="0" smtClean="0">
                <a:sym typeface="Wingdings" pitchFamily="2" charset="2"/>
              </a:rPr>
              <a:t></a:t>
            </a:r>
            <a:endParaRPr lang="en-GB" dirty="0" smtClean="0"/>
          </a:p>
          <a:p>
            <a:r>
              <a:rPr lang="en-GB" dirty="0" smtClean="0"/>
              <a:t>The views and results presented in this presentation are author’s. They don’t represent author’s employers views and opinions</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Reinforcement Learning</a:t>
            </a:r>
            <a:endParaRPr lang="en-US" dirty="0"/>
          </a:p>
        </p:txBody>
      </p:sp>
      <p:sp>
        <p:nvSpPr>
          <p:cNvPr id="5" name="Content Placeholder 4"/>
          <p:cNvSpPr>
            <a:spLocks noGrp="1"/>
          </p:cNvSpPr>
          <p:nvPr>
            <p:ph sz="half" idx="1"/>
          </p:nvPr>
        </p:nvSpPr>
        <p:spPr/>
        <p:txBody>
          <a:bodyPr>
            <a:normAutofit fontScale="62500" lnSpcReduction="20000"/>
          </a:bodyPr>
          <a:lstStyle/>
          <a:p>
            <a:r>
              <a:rPr lang="en-US" b="1" dirty="0" smtClean="0"/>
              <a:t>Episode</a:t>
            </a:r>
            <a:r>
              <a:rPr lang="en-US" dirty="0" smtClean="0"/>
              <a:t>: A sequence of (</a:t>
            </a:r>
            <a:r>
              <a:rPr lang="en-US" i="1" dirty="0" smtClean="0"/>
              <a:t>s1</a:t>
            </a:r>
            <a:r>
              <a:rPr lang="en-US" dirty="0" smtClean="0"/>
              <a:t>, </a:t>
            </a:r>
            <a:r>
              <a:rPr lang="en-US" i="1" dirty="0" smtClean="0"/>
              <a:t>a1</a:t>
            </a:r>
            <a:r>
              <a:rPr lang="en-US" dirty="0" smtClean="0"/>
              <a:t>, </a:t>
            </a:r>
            <a:r>
              <a:rPr lang="en-US" i="1" dirty="0" smtClean="0"/>
              <a:t>r1</a:t>
            </a:r>
            <a:r>
              <a:rPr lang="en-US" dirty="0" smtClean="0"/>
              <a:t>, </a:t>
            </a:r>
            <a:r>
              <a:rPr lang="en-US" i="1" dirty="0" smtClean="0"/>
              <a:t>s2</a:t>
            </a:r>
            <a:r>
              <a:rPr lang="en-US" dirty="0" smtClean="0"/>
              <a:t>, </a:t>
            </a:r>
            <a:r>
              <a:rPr lang="en-US" i="1" dirty="0" smtClean="0"/>
              <a:t>a2</a:t>
            </a:r>
            <a:r>
              <a:rPr lang="en-US" dirty="0" smtClean="0"/>
              <a:t>, </a:t>
            </a:r>
            <a:r>
              <a:rPr lang="en-US" i="1" dirty="0" smtClean="0"/>
              <a:t>r2</a:t>
            </a:r>
            <a:r>
              <a:rPr lang="en-US" dirty="0" smtClean="0"/>
              <a:t>, </a:t>
            </a:r>
            <a:r>
              <a:rPr lang="en-US" i="1" dirty="0" smtClean="0"/>
              <a:t>s3</a:t>
            </a:r>
            <a:r>
              <a:rPr lang="en-US" dirty="0" smtClean="0"/>
              <a:t>, </a:t>
            </a:r>
            <a:r>
              <a:rPr lang="en-US" i="1" dirty="0" smtClean="0"/>
              <a:t>a3</a:t>
            </a:r>
            <a:r>
              <a:rPr lang="en-US" dirty="0" smtClean="0"/>
              <a:t>, </a:t>
            </a:r>
            <a:r>
              <a:rPr lang="en-US" i="1" dirty="0" smtClean="0"/>
              <a:t>r3</a:t>
            </a:r>
            <a:r>
              <a:rPr lang="en-US" dirty="0" smtClean="0"/>
              <a:t> ... </a:t>
            </a:r>
            <a:r>
              <a:rPr lang="en-US" i="1" dirty="0" err="1" smtClean="0"/>
              <a:t>st</a:t>
            </a:r>
            <a:r>
              <a:rPr lang="en-US" dirty="0" smtClean="0"/>
              <a:t>, </a:t>
            </a:r>
            <a:r>
              <a:rPr lang="en-US" i="1" dirty="0" smtClean="0"/>
              <a:t>at</a:t>
            </a:r>
            <a:r>
              <a:rPr lang="en-US" dirty="0" smtClean="0"/>
              <a:t>, </a:t>
            </a:r>
            <a:r>
              <a:rPr lang="en-US" i="1" dirty="0" err="1" smtClean="0"/>
              <a:t>rt</a:t>
            </a:r>
            <a:r>
              <a:rPr lang="en-US" dirty="0" smtClean="0"/>
              <a:t> ... </a:t>
            </a:r>
            <a:r>
              <a:rPr lang="en-US" i="1" dirty="0" err="1" smtClean="0"/>
              <a:t>sT</a:t>
            </a:r>
            <a:r>
              <a:rPr lang="en-US" dirty="0" smtClean="0"/>
              <a:t>, </a:t>
            </a:r>
            <a:r>
              <a:rPr lang="en-US" i="1" dirty="0" err="1" smtClean="0"/>
              <a:t>aT</a:t>
            </a:r>
            <a:r>
              <a:rPr lang="en-US" dirty="0" smtClean="0"/>
              <a:t>, </a:t>
            </a:r>
            <a:r>
              <a:rPr lang="en-US" i="1" dirty="0" err="1" smtClean="0"/>
              <a:t>rT</a:t>
            </a:r>
            <a:r>
              <a:rPr lang="en-US" dirty="0" smtClean="0"/>
              <a:t>).</a:t>
            </a:r>
          </a:p>
          <a:p>
            <a:r>
              <a:rPr lang="en-US" b="1" dirty="0" smtClean="0"/>
              <a:t>Reward </a:t>
            </a:r>
            <a:r>
              <a:rPr lang="en-US" b="1" i="1" dirty="0" err="1" smtClean="0"/>
              <a:t>rt</a:t>
            </a:r>
            <a:r>
              <a:rPr lang="en-US" dirty="0" smtClean="0"/>
              <a:t>: The agent receives after taking action at a state at time </a:t>
            </a:r>
            <a:r>
              <a:rPr lang="en-US" i="1" dirty="0" smtClean="0"/>
              <a:t>t</a:t>
            </a:r>
            <a:r>
              <a:rPr lang="en-US" dirty="0" smtClean="0"/>
              <a:t>.</a:t>
            </a:r>
          </a:p>
          <a:p>
            <a:r>
              <a:rPr lang="en-US" b="1" dirty="0" smtClean="0"/>
              <a:t>Return</a:t>
            </a:r>
            <a:r>
              <a:rPr lang="en-US" dirty="0" smtClean="0"/>
              <a:t>: Cumulative reward since the action is taken (sum of </a:t>
            </a:r>
            <a:r>
              <a:rPr lang="en-US" i="1" dirty="0" err="1" smtClean="0"/>
              <a:t>rt</a:t>
            </a:r>
            <a:r>
              <a:rPr lang="en-US" dirty="0" smtClean="0"/>
              <a:t>, </a:t>
            </a:r>
            <a:r>
              <a:rPr lang="en-US" i="1" dirty="0" smtClean="0"/>
              <a:t>r[t+1]</a:t>
            </a:r>
            <a:r>
              <a:rPr lang="en-US" dirty="0" smtClean="0"/>
              <a:t>, ... </a:t>
            </a:r>
            <a:r>
              <a:rPr lang="en-US" i="1" dirty="0" err="1" smtClean="0"/>
              <a:t>rT</a:t>
            </a:r>
            <a:r>
              <a:rPr lang="en-US" dirty="0" smtClean="0"/>
              <a:t>).</a:t>
            </a:r>
          </a:p>
          <a:p>
            <a:r>
              <a:rPr lang="en-US" b="1" dirty="0" smtClean="0"/>
              <a:t>Value</a:t>
            </a:r>
            <a:r>
              <a:rPr lang="en-US" dirty="0" smtClean="0"/>
              <a:t>: Expected return at a particular state, called state value or </a:t>
            </a:r>
            <a:r>
              <a:rPr lang="en-US" i="1" dirty="0" smtClean="0"/>
              <a:t>V(s)</a:t>
            </a:r>
            <a:r>
              <a:rPr lang="en-US" dirty="0" smtClean="0"/>
              <a:t>, or the expected return when taking action </a:t>
            </a:r>
            <a:r>
              <a:rPr lang="en-US" i="1" dirty="0" smtClean="0"/>
              <a:t>a</a:t>
            </a:r>
            <a:r>
              <a:rPr lang="en-US" dirty="0" smtClean="0"/>
              <a:t> at state </a:t>
            </a:r>
            <a:r>
              <a:rPr lang="en-US" i="1" dirty="0" smtClean="0"/>
              <a:t>s</a:t>
            </a:r>
            <a:r>
              <a:rPr lang="en-US" dirty="0" smtClean="0"/>
              <a:t>, called Q value or </a:t>
            </a:r>
            <a:r>
              <a:rPr lang="en-US" i="1" dirty="0" smtClean="0"/>
              <a:t>Q(</a:t>
            </a:r>
            <a:r>
              <a:rPr lang="en-US" i="1" dirty="0" err="1" smtClean="0"/>
              <a:t>s,a</a:t>
            </a:r>
            <a:r>
              <a:rPr lang="en-US" i="1" dirty="0" smtClean="0"/>
              <a:t>)</a:t>
            </a:r>
            <a:r>
              <a:rPr lang="en-US" dirty="0" smtClean="0"/>
              <a:t>.</a:t>
            </a:r>
          </a:p>
          <a:p>
            <a:r>
              <a:rPr lang="en-US" dirty="0" smtClean="0"/>
              <a:t>The optimal policy can be formulated as choosing action </a:t>
            </a:r>
            <a:r>
              <a:rPr lang="en-US" i="1" dirty="0" smtClean="0"/>
              <a:t>a*</a:t>
            </a:r>
            <a:r>
              <a:rPr lang="en-US" dirty="0" smtClean="0"/>
              <a:t> and the amount of all choices of </a:t>
            </a:r>
            <a:r>
              <a:rPr lang="en-US" i="1" dirty="0" smtClean="0"/>
              <a:t>a</a:t>
            </a:r>
            <a:r>
              <a:rPr lang="en-US" dirty="0" smtClean="0"/>
              <a:t> at state </a:t>
            </a:r>
            <a:r>
              <a:rPr lang="en-US" i="1" dirty="0" smtClean="0"/>
              <a:t>s</a:t>
            </a:r>
            <a:r>
              <a:rPr lang="en-US" dirty="0" smtClean="0"/>
              <a:t> such that </a:t>
            </a:r>
            <a:r>
              <a:rPr lang="en-US" i="1" dirty="0" smtClean="0"/>
              <a:t>Q(s, a*)</a:t>
            </a:r>
            <a:r>
              <a:rPr lang="en-US" dirty="0" smtClean="0"/>
              <a:t> is the maximum.</a:t>
            </a:r>
            <a:endParaRPr lang="en-US" dirty="0"/>
          </a:p>
        </p:txBody>
      </p:sp>
      <p:sp>
        <p:nvSpPr>
          <p:cNvPr id="6" name="Content Placeholder 5"/>
          <p:cNvSpPr>
            <a:spLocks noGrp="1"/>
          </p:cNvSpPr>
          <p:nvPr>
            <p:ph sz="half" idx="2"/>
          </p:nvPr>
        </p:nvSpPr>
        <p:spPr/>
        <p:txBody>
          <a:bodyPr>
            <a:normAutofit fontScale="62500" lnSpcReduction="20000"/>
          </a:bodyPr>
          <a:lstStyle/>
          <a:p>
            <a:pPr>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30722" name="AutoShape 2" descr="https://2.bp.blogspot.com/-U9-ZHt-n0G0/WZ0IGXnZuZI/AAAAAAAABRM/gaE7bBrWXUcLHJru28qzuoK6XFUsuz_agCLcBGAs/s400/Pictu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4" name="AutoShape 4" descr="https://2.bp.blogspot.com/-U9-ZHt-n0G0/WZ0IGXnZuZI/AAAAAAAABRM/gaE7bBrWXUcLHJru28qzuoK6XFUsuz_agCLcBGAs/s400/Pictu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6" name="AutoShape 6" descr="https://2.bp.blogspot.com/-U9-ZHt-n0G0/WZ0IGXnZuZI/AAAAAAAABRM/gaE7bBrWXUcLHJru28qzuoK6XFUsuz_agCLcBGAs/s400/Pictu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8" name="AutoShape 8" descr="https://2.bp.blogspot.com/-U9-ZHt-n0G0/WZ0IGXnZuZI/AAAAAAAABRM/gaE7bBrWXUcLHJru28qzuoK6XFUsuz_agCLcBGAs/s400/Pictu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30" name="AutoShape 10" descr="https://2.bp.blogspot.com/-U9-ZHt-n0G0/WZ0IGXnZuZI/AAAAAAAABRM/gaE7bBrWXUcLHJru28qzuoK6XFUsuz_agCLcBGAs/s400/Picture1.pn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32" name="Picture 12" descr="See the source image"/>
          <p:cNvPicPr>
            <a:picLocks noChangeAspect="1" noChangeArrowheads="1"/>
          </p:cNvPicPr>
          <p:nvPr/>
        </p:nvPicPr>
        <p:blipFill>
          <a:blip r:embed="rId2"/>
          <a:srcRect/>
          <a:stretch>
            <a:fillRect/>
          </a:stretch>
        </p:blipFill>
        <p:spPr bwMode="auto">
          <a:xfrm>
            <a:off x="4648200" y="1828800"/>
            <a:ext cx="4112583" cy="397192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notation</a:t>
            </a:r>
            <a:endParaRPr lang="en-US" dirty="0"/>
          </a:p>
        </p:txBody>
      </p:sp>
      <p:sp>
        <p:nvSpPr>
          <p:cNvPr id="3" name="Content Placeholder 2"/>
          <p:cNvSpPr>
            <a:spLocks noGrp="1"/>
          </p:cNvSpPr>
          <p:nvPr>
            <p:ph sz="half" idx="1"/>
          </p:nvPr>
        </p:nvSpPr>
        <p:spPr/>
        <p:txBody>
          <a:bodyPr>
            <a:normAutofit fontScale="85000" lnSpcReduction="10000"/>
          </a:bodyPr>
          <a:lstStyle/>
          <a:p>
            <a:r>
              <a:rPr lang="en-GB" dirty="0" smtClean="0"/>
              <a:t>Policy</a:t>
            </a:r>
            <a:r>
              <a:rPr lang="en-US" dirty="0" smtClean="0"/>
              <a:t>; gives probability or deterministic action a when we end up in state s. </a:t>
            </a:r>
            <a:r>
              <a:rPr lang="en-GB" baseline="-25000" dirty="0" smtClean="0"/>
              <a:t> </a:t>
            </a:r>
            <a:endParaRPr lang="en-US" dirty="0" smtClean="0"/>
          </a:p>
          <a:p>
            <a:r>
              <a:rPr lang="en-GB" dirty="0" smtClean="0"/>
              <a:t>Value function </a:t>
            </a:r>
          </a:p>
          <a:p>
            <a:r>
              <a:rPr lang="en-GB" dirty="0" smtClean="0"/>
              <a:t>Maximum of value function can be found with different policies, end gives the optimal policy</a:t>
            </a:r>
          </a:p>
          <a:p>
            <a:r>
              <a:rPr lang="en-GB" dirty="0" smtClean="0"/>
              <a:t>Q value is returns expected return given state and action</a:t>
            </a:r>
          </a:p>
          <a:p>
            <a:r>
              <a:rPr lang="en-GB" dirty="0" smtClean="0"/>
              <a:t>And optimal Q value</a:t>
            </a:r>
          </a:p>
          <a:p>
            <a:endParaRPr lang="en-GB"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
        <p:nvSpPr>
          <p:cNvPr id="337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79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3797" name="Rectangle 5"/>
          <p:cNvSpPr>
            <a:spLocks noChangeArrowheads="1"/>
          </p:cNvSpPr>
          <p:nvPr/>
        </p:nvSpPr>
        <p:spPr bwMode="auto">
          <a:xfrm>
            <a:off x="0" y="6477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30000" smtClean="0">
                <a:ln>
                  <a:noFill/>
                </a:ln>
                <a:solidFill>
                  <a:schemeClr val="tx1"/>
                </a:solidFill>
                <a:effectLst/>
                <a:latin typeface="Calibri" pitchFamily="34" charset="0"/>
                <a:ea typeface="Times New Roman" pitchFamily="18" charset="0"/>
                <a:cs typeface="Times New Roman" pitchFamily="18"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33798" name="Picture 6"/>
          <p:cNvPicPr>
            <a:picLocks noChangeAspect="1" noChangeArrowheads="1"/>
          </p:cNvPicPr>
          <p:nvPr/>
        </p:nvPicPr>
        <p:blipFill>
          <a:blip r:embed="rId2"/>
          <a:srcRect/>
          <a:stretch>
            <a:fillRect/>
          </a:stretch>
        </p:blipFill>
        <p:spPr bwMode="auto">
          <a:xfrm>
            <a:off x="5410200" y="1752600"/>
            <a:ext cx="2190750" cy="609600"/>
          </a:xfrm>
          <a:prstGeom prst="rect">
            <a:avLst/>
          </a:prstGeom>
          <a:noFill/>
          <a:ln w="9525">
            <a:noFill/>
            <a:miter lim="800000"/>
            <a:headEnd/>
            <a:tailEnd/>
          </a:ln>
          <a:effectLst/>
        </p:spPr>
      </p:pic>
      <p:pic>
        <p:nvPicPr>
          <p:cNvPr id="33799" name="Picture 7"/>
          <p:cNvPicPr>
            <a:picLocks noChangeAspect="1" noChangeArrowheads="1"/>
          </p:cNvPicPr>
          <p:nvPr/>
        </p:nvPicPr>
        <p:blipFill>
          <a:blip r:embed="rId3"/>
          <a:srcRect/>
          <a:stretch>
            <a:fillRect/>
          </a:stretch>
        </p:blipFill>
        <p:spPr bwMode="auto">
          <a:xfrm>
            <a:off x="5410200" y="2743200"/>
            <a:ext cx="3105150" cy="371475"/>
          </a:xfrm>
          <a:prstGeom prst="rect">
            <a:avLst/>
          </a:prstGeom>
          <a:noFill/>
          <a:ln w="9525">
            <a:noFill/>
            <a:miter lim="800000"/>
            <a:headEnd/>
            <a:tailEnd/>
          </a:ln>
          <a:effectLst/>
        </p:spPr>
      </p:pic>
      <p:pic>
        <p:nvPicPr>
          <p:cNvPr id="33800" name="Picture 8"/>
          <p:cNvPicPr>
            <a:picLocks noChangeAspect="1" noChangeArrowheads="1"/>
          </p:cNvPicPr>
          <p:nvPr/>
        </p:nvPicPr>
        <p:blipFill>
          <a:blip r:embed="rId4"/>
          <a:srcRect/>
          <a:stretch>
            <a:fillRect/>
          </a:stretch>
        </p:blipFill>
        <p:spPr bwMode="auto">
          <a:xfrm>
            <a:off x="5562600" y="3505200"/>
            <a:ext cx="1343025" cy="333375"/>
          </a:xfrm>
          <a:prstGeom prst="rect">
            <a:avLst/>
          </a:prstGeom>
          <a:noFill/>
          <a:ln w="9525">
            <a:noFill/>
            <a:miter lim="800000"/>
            <a:headEnd/>
            <a:tailEnd/>
          </a:ln>
          <a:effectLst/>
        </p:spPr>
      </p:pic>
      <p:pic>
        <p:nvPicPr>
          <p:cNvPr id="33801" name="Picture 9"/>
          <p:cNvPicPr>
            <a:picLocks noGrp="1" noChangeAspect="1" noChangeArrowheads="1"/>
          </p:cNvPicPr>
          <p:nvPr>
            <p:ph sz="half" idx="2"/>
          </p:nvPr>
        </p:nvPicPr>
        <p:blipFill>
          <a:blip r:embed="rId5"/>
          <a:srcRect/>
          <a:stretch>
            <a:fillRect/>
          </a:stretch>
        </p:blipFill>
        <p:spPr bwMode="auto">
          <a:xfrm>
            <a:off x="5486400" y="4191000"/>
            <a:ext cx="1885950" cy="323850"/>
          </a:xfrm>
          <a:prstGeom prst="rect">
            <a:avLst/>
          </a:prstGeom>
          <a:noFill/>
          <a:ln w="9525">
            <a:noFill/>
            <a:miter lim="800000"/>
            <a:headEnd/>
            <a:tailEnd/>
          </a:ln>
          <a:effectLst/>
        </p:spPr>
      </p:pic>
      <p:pic>
        <p:nvPicPr>
          <p:cNvPr id="17" name="Picture 10"/>
          <p:cNvPicPr>
            <a:picLocks noChangeAspect="1" noChangeArrowheads="1"/>
          </p:cNvPicPr>
          <p:nvPr/>
        </p:nvPicPr>
        <p:blipFill>
          <a:blip r:embed="rId6"/>
          <a:srcRect/>
          <a:stretch>
            <a:fillRect/>
          </a:stretch>
        </p:blipFill>
        <p:spPr bwMode="auto">
          <a:xfrm>
            <a:off x="5410200" y="4800600"/>
            <a:ext cx="1971675" cy="409575"/>
          </a:xfrm>
          <a:prstGeom prst="rect">
            <a:avLst/>
          </a:prstGeom>
          <a:noFill/>
          <a:ln w="9525">
            <a:noFill/>
            <a:miter lim="800000"/>
            <a:headEnd/>
            <a:tailEnd/>
          </a:ln>
          <a:effectLst/>
        </p:spPr>
      </p:pic>
      <p:pic>
        <p:nvPicPr>
          <p:cNvPr id="20" name="Picture 11"/>
          <p:cNvPicPr>
            <a:picLocks noChangeAspect="1" noChangeArrowheads="1"/>
          </p:cNvPicPr>
          <p:nvPr/>
        </p:nvPicPr>
        <p:blipFill>
          <a:blip r:embed="rId7"/>
          <a:srcRect/>
          <a:stretch>
            <a:fillRect/>
          </a:stretch>
        </p:blipFill>
        <p:spPr bwMode="auto">
          <a:xfrm>
            <a:off x="5715000" y="5486400"/>
            <a:ext cx="352425"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Solutions</a:t>
            </a:r>
            <a:endParaRPr lang="en-US" dirty="0"/>
          </a:p>
        </p:txBody>
      </p:sp>
      <p:sp>
        <p:nvSpPr>
          <p:cNvPr id="9" name="Content Placeholder 8"/>
          <p:cNvSpPr>
            <a:spLocks noGrp="1"/>
          </p:cNvSpPr>
          <p:nvPr>
            <p:ph sz="half" idx="1"/>
          </p:nvPr>
        </p:nvSpPr>
        <p:spPr/>
        <p:txBody>
          <a:bodyPr>
            <a:normAutofit fontScale="70000" lnSpcReduction="20000"/>
          </a:bodyPr>
          <a:lstStyle/>
          <a:p>
            <a:r>
              <a:rPr lang="en-GB" dirty="0" smtClean="0"/>
              <a:t>Monte Carlo methods are slow to converge, not scalable to large problems</a:t>
            </a:r>
          </a:p>
          <a:p>
            <a:r>
              <a:rPr lang="en-GB" dirty="0" smtClean="0"/>
              <a:t>Temporal difference formulation is used to estimate value functions</a:t>
            </a:r>
          </a:p>
          <a:p>
            <a:pPr lvl="1"/>
            <a:r>
              <a:rPr lang="en-GB" dirty="0" smtClean="0"/>
              <a:t>On-policy: uses a policy to take actions, but uses soft/greedy/</a:t>
            </a:r>
            <a:r>
              <a:rPr lang="en-GB" dirty="0" err="1" smtClean="0"/>
              <a:t>softmax</a:t>
            </a:r>
            <a:r>
              <a:rPr lang="en-GB" dirty="0" smtClean="0"/>
              <a:t>-ordered actions to explore. SARSA</a:t>
            </a:r>
          </a:p>
          <a:p>
            <a:pPr lvl="1"/>
            <a:r>
              <a:rPr lang="en-US" dirty="0" smtClean="0"/>
              <a:t>Off-policy: algorithms can update the estimated value functions using hypothetical actions, those which have not actually been tried. An off-policy method may end up learning tactics that it did not necessarily exhibit during the learning phase. Q-learning</a:t>
            </a:r>
            <a:endParaRPr lang="en-US" dirty="0"/>
          </a:p>
        </p:txBody>
      </p:sp>
      <p:sp>
        <p:nvSpPr>
          <p:cNvPr id="10" name="Content Placeholder 9"/>
          <p:cNvSpPr>
            <a:spLocks noGrp="1"/>
          </p:cNvSpPr>
          <p:nvPr>
            <p:ph sz="half" idx="2"/>
          </p:nvPr>
        </p:nvSpPr>
        <p:spPr/>
        <p:txBody>
          <a:bodyPr>
            <a:normAutofit fontScale="70000" lnSpcReduction="20000"/>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32772" name="Picture 4"/>
          <p:cNvPicPr>
            <a:picLocks noChangeAspect="1" noChangeArrowheads="1"/>
          </p:cNvPicPr>
          <p:nvPr/>
        </p:nvPicPr>
        <p:blipFill>
          <a:blip r:embed="rId2"/>
          <a:srcRect/>
          <a:stretch>
            <a:fillRect/>
          </a:stretch>
        </p:blipFill>
        <p:spPr bwMode="auto">
          <a:xfrm>
            <a:off x="4572000" y="2438400"/>
            <a:ext cx="4374776"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US" dirty="0"/>
          </a:p>
        </p:txBody>
      </p:sp>
      <p:sp>
        <p:nvSpPr>
          <p:cNvPr id="4" name="Content Placeholder 3"/>
          <p:cNvSpPr>
            <a:spLocks noGrp="1"/>
          </p:cNvSpPr>
          <p:nvPr>
            <p:ph sz="half" idx="2"/>
          </p:nvPr>
        </p:nvSpPr>
        <p:spPr/>
        <p:txBody>
          <a:bodyPr>
            <a:normAutofit fontScale="92500" lnSpcReduction="20000"/>
          </a:bodyPr>
          <a:lstStyle/>
          <a:p>
            <a:pPr>
              <a:buNone/>
            </a:pP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pic>
        <p:nvPicPr>
          <p:cNvPr id="34818" name="Picture 2"/>
          <p:cNvPicPr>
            <a:picLocks noChangeAspect="1" noChangeArrowheads="1"/>
          </p:cNvPicPr>
          <p:nvPr/>
        </p:nvPicPr>
        <p:blipFill>
          <a:blip r:embed="rId2"/>
          <a:srcRect/>
          <a:stretch>
            <a:fillRect/>
          </a:stretch>
        </p:blipFill>
        <p:spPr bwMode="auto">
          <a:xfrm>
            <a:off x="3200400" y="1752600"/>
            <a:ext cx="5749217" cy="1981200"/>
          </a:xfrm>
          <a:prstGeom prst="rect">
            <a:avLst/>
          </a:prstGeom>
          <a:noFill/>
          <a:ln w="9525">
            <a:noFill/>
            <a:miter lim="800000"/>
            <a:headEnd/>
            <a:tailEnd/>
          </a:ln>
          <a:effectLst/>
        </p:spPr>
      </p:pic>
      <p:sp>
        <p:nvSpPr>
          <p:cNvPr id="10" name="Content Placeholder 9"/>
          <p:cNvSpPr>
            <a:spLocks noGrp="1"/>
          </p:cNvSpPr>
          <p:nvPr>
            <p:ph sz="half" idx="1"/>
          </p:nvPr>
        </p:nvSpPr>
        <p:spPr>
          <a:xfrm>
            <a:off x="457200" y="1600200"/>
            <a:ext cx="3048000" cy="4525963"/>
          </a:xfrm>
        </p:spPr>
        <p:txBody>
          <a:bodyPr>
            <a:normAutofit fontScale="92500" lnSpcReduction="20000"/>
          </a:bodyPr>
          <a:lstStyle/>
          <a:p>
            <a:r>
              <a:rPr lang="en-GB" dirty="0" smtClean="0"/>
              <a:t>Q-learning</a:t>
            </a:r>
          </a:p>
          <a:p>
            <a:pPr lvl="1"/>
            <a:r>
              <a:rPr lang="en-GB" dirty="0" smtClean="0"/>
              <a:t>Q values are updated based on estimates</a:t>
            </a:r>
          </a:p>
          <a:p>
            <a:endParaRPr lang="en-GB" dirty="0" smtClean="0"/>
          </a:p>
          <a:p>
            <a:endParaRPr lang="en-GB" dirty="0" smtClean="0"/>
          </a:p>
          <a:p>
            <a:endParaRPr lang="en-GB" dirty="0" smtClean="0"/>
          </a:p>
          <a:p>
            <a:endParaRPr lang="en-GB" dirty="0" smtClean="0"/>
          </a:p>
          <a:p>
            <a:r>
              <a:rPr lang="en-GB" dirty="0" smtClean="0"/>
              <a:t>SARSA</a:t>
            </a:r>
          </a:p>
          <a:p>
            <a:pPr lvl="1"/>
            <a:r>
              <a:rPr lang="en-GB" dirty="0" smtClean="0"/>
              <a:t>Takes an additional action on policy to update Q value</a:t>
            </a:r>
            <a:endParaRPr lang="en-US" dirty="0"/>
          </a:p>
        </p:txBody>
      </p:sp>
      <p:pic>
        <p:nvPicPr>
          <p:cNvPr id="11" name="Picture 4"/>
          <p:cNvPicPr>
            <a:picLocks noChangeAspect="1" noChangeArrowheads="1"/>
          </p:cNvPicPr>
          <p:nvPr/>
        </p:nvPicPr>
        <p:blipFill>
          <a:blip r:embed="rId3"/>
          <a:srcRect/>
          <a:stretch>
            <a:fillRect/>
          </a:stretch>
        </p:blipFill>
        <p:spPr bwMode="auto">
          <a:xfrm>
            <a:off x="3505200" y="3962400"/>
            <a:ext cx="4038600" cy="1801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US" dirty="0"/>
          </a:p>
        </p:txBody>
      </p:sp>
      <p:sp>
        <p:nvSpPr>
          <p:cNvPr id="3" name="Content Placeholder 2"/>
          <p:cNvSpPr>
            <a:spLocks noGrp="1"/>
          </p:cNvSpPr>
          <p:nvPr>
            <p:ph sz="half" idx="1"/>
          </p:nvPr>
        </p:nvSpPr>
        <p:spPr/>
        <p:txBody>
          <a:bodyPr>
            <a:normAutofit fontScale="92500" lnSpcReduction="20000"/>
          </a:bodyPr>
          <a:lstStyle/>
          <a:p>
            <a:r>
              <a:rPr lang="en-GB" dirty="0" smtClean="0"/>
              <a:t>Q values are estimated through neural networks</a:t>
            </a:r>
          </a:p>
          <a:p>
            <a:endParaRPr lang="en-GB" dirty="0" smtClean="0"/>
          </a:p>
          <a:p>
            <a:endParaRPr lang="en-GB" dirty="0" smtClean="0"/>
          </a:p>
          <a:p>
            <a:endParaRPr lang="en-GB" dirty="0" smtClean="0"/>
          </a:p>
          <a:p>
            <a:r>
              <a:rPr lang="en-GB" dirty="0" smtClean="0"/>
              <a:t>There are also policy search algorithms</a:t>
            </a:r>
          </a:p>
          <a:p>
            <a:pPr lvl="1"/>
            <a:r>
              <a:rPr lang="en-GB" dirty="0" smtClean="0"/>
              <a:t>Suffer with noisy data, </a:t>
            </a:r>
          </a:p>
          <a:p>
            <a:pPr lvl="1"/>
            <a:r>
              <a:rPr lang="en-GB" dirty="0" smtClean="0"/>
              <a:t>Stuck in local </a:t>
            </a:r>
            <a:r>
              <a:rPr lang="en-GB" dirty="0" err="1" smtClean="0"/>
              <a:t>minimas</a:t>
            </a:r>
            <a:r>
              <a:rPr lang="en-GB" dirty="0" smtClean="0"/>
              <a:t> if gradient descent is used. Actor-critic approaches are designed to improve (A3C/DDPG) </a:t>
            </a:r>
            <a:endParaRPr lang="en-US" dirty="0"/>
          </a:p>
        </p:txBody>
      </p:sp>
      <p:sp>
        <p:nvSpPr>
          <p:cNvPr id="4" name="Content Placeholder 3"/>
          <p:cNvSpPr>
            <a:spLocks noGrp="1"/>
          </p:cNvSpPr>
          <p:nvPr>
            <p:ph sz="half" idx="2"/>
          </p:nvPr>
        </p:nvSpPr>
        <p:spPr/>
        <p:txBody>
          <a:bodyPr>
            <a:normAutofit fontScale="92500" lnSpcReduction="20000"/>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pic>
        <p:nvPicPr>
          <p:cNvPr id="35842" name="Picture 2" descr="https://2.bp.blogspot.com/-TF8FBva7_0E/WZ5SXv8sztI/AAAAAAAABUw/VRyfVQWqzUQpNSpbZDa2uvTY2r1dSFcHgCLcBGAs/s400/Picture1.png"/>
          <p:cNvPicPr>
            <a:picLocks noChangeAspect="1" noChangeArrowheads="1"/>
          </p:cNvPicPr>
          <p:nvPr/>
        </p:nvPicPr>
        <p:blipFill>
          <a:blip r:embed="rId3"/>
          <a:srcRect/>
          <a:stretch>
            <a:fillRect/>
          </a:stretch>
        </p:blipFill>
        <p:spPr bwMode="auto">
          <a:xfrm>
            <a:off x="3886200" y="2133600"/>
            <a:ext cx="5010150" cy="1647825"/>
          </a:xfrm>
          <a:prstGeom prst="rect">
            <a:avLst/>
          </a:prstGeom>
          <a:noFill/>
        </p:spPr>
      </p:pic>
      <p:pic>
        <p:nvPicPr>
          <p:cNvPr id="35843" name="Picture 3"/>
          <p:cNvPicPr>
            <a:picLocks noChangeAspect="1" noChangeArrowheads="1"/>
          </p:cNvPicPr>
          <p:nvPr/>
        </p:nvPicPr>
        <p:blipFill>
          <a:blip r:embed="rId4"/>
          <a:srcRect/>
          <a:stretch>
            <a:fillRect/>
          </a:stretch>
        </p:blipFill>
        <p:spPr bwMode="auto">
          <a:xfrm>
            <a:off x="1371600" y="2362200"/>
            <a:ext cx="2085975" cy="628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Applications &amp; Tools</a:t>
            </a:r>
            <a:endParaRPr lang="en-US" dirty="0"/>
          </a:p>
        </p:txBody>
      </p:sp>
      <p:sp>
        <p:nvSpPr>
          <p:cNvPr id="6" name="Content Placeholder 5"/>
          <p:cNvSpPr>
            <a:spLocks noGrp="1"/>
          </p:cNvSpPr>
          <p:nvPr>
            <p:ph sz="half" idx="1"/>
          </p:nvPr>
        </p:nvSpPr>
        <p:spPr/>
        <p:txBody>
          <a:bodyPr>
            <a:normAutofit fontScale="62500" lnSpcReduction="20000"/>
          </a:bodyPr>
          <a:lstStyle/>
          <a:p>
            <a:r>
              <a:rPr lang="en-GB" dirty="0" smtClean="0"/>
              <a:t>Reinforcement learning is currently </a:t>
            </a:r>
            <a:r>
              <a:rPr lang="en-GB" dirty="0" err="1" smtClean="0"/>
              <a:t>succesfully</a:t>
            </a:r>
            <a:r>
              <a:rPr lang="en-GB" dirty="0" smtClean="0"/>
              <a:t> applied game or game like simulation environments (enclosed)</a:t>
            </a:r>
          </a:p>
          <a:p>
            <a:pPr lvl="1"/>
            <a:r>
              <a:rPr lang="en-US" dirty="0" smtClean="0"/>
              <a:t>Google-backed startup </a:t>
            </a:r>
            <a:r>
              <a:rPr lang="en-US" dirty="0" err="1" smtClean="0"/>
              <a:t>DeepMind</a:t>
            </a:r>
            <a:r>
              <a:rPr lang="en-US" dirty="0" smtClean="0"/>
              <a:t> Technologies has built an artificial intelligence agent that can learn to successfully play 49 classic Atari games by itself, with minimal input (25 Feb 2015). Learn the games from pixels</a:t>
            </a:r>
          </a:p>
          <a:p>
            <a:pPr lvl="1"/>
            <a:r>
              <a:rPr lang="en-US" dirty="0" smtClean="0"/>
              <a:t>In October 2015, </a:t>
            </a:r>
            <a:r>
              <a:rPr lang="en-US" dirty="0" err="1" smtClean="0"/>
              <a:t>AlphaGo</a:t>
            </a:r>
            <a:r>
              <a:rPr lang="en-US" dirty="0" smtClean="0"/>
              <a:t> became the first computer Go program to beat a human professional Go player without handicaps on a full-sized 19×19 board.[2][3] In March 2016, it beat Lee </a:t>
            </a:r>
            <a:r>
              <a:rPr lang="en-US" dirty="0" err="1" smtClean="0"/>
              <a:t>Sedol</a:t>
            </a:r>
            <a:r>
              <a:rPr lang="en-US" dirty="0" smtClean="0"/>
              <a:t> in a five-game match, the first time a computer Go program has beaten a 9-dan professional without handicaps.</a:t>
            </a:r>
          </a:p>
          <a:p>
            <a:pPr lvl="1"/>
            <a:r>
              <a:rPr lang="en-US" dirty="0" smtClean="0"/>
              <a:t>The distributed version in October 2015 was using 1,202 CPUs and 176 GPUs!</a:t>
            </a:r>
          </a:p>
        </p:txBody>
      </p:sp>
      <p:pic>
        <p:nvPicPr>
          <p:cNvPr id="8" name="Content Placeholder 7" descr="DeepMindAtari_Edited.gif"/>
          <p:cNvPicPr>
            <a:picLocks noGrp="1" noChangeAspect="1"/>
          </p:cNvPicPr>
          <p:nvPr>
            <p:ph sz="half" idx="2"/>
          </p:nvPr>
        </p:nvPicPr>
        <p:blipFill>
          <a:blip r:embed="rId2"/>
          <a:stretch>
            <a:fillRect/>
          </a:stretch>
        </p:blipFill>
        <p:spPr>
          <a:xfrm>
            <a:off x="4648200" y="2601429"/>
            <a:ext cx="4038600" cy="2523504"/>
          </a:xfrm>
        </p:spPr>
      </p:pic>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15048</TotalTime>
  <Words>2151</Words>
  <Application>Microsoft Office PowerPoint</Application>
  <PresentationFormat>On-screen Show (4:3)</PresentationFormat>
  <Paragraphs>243</Paragraphs>
  <Slides>31</Slides>
  <Notes>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Reinforcement Learning in Finance</vt:lpstr>
      <vt:lpstr>Outline</vt:lpstr>
      <vt:lpstr>Machine Learning</vt:lpstr>
      <vt:lpstr>Reinforcement Learning</vt:lpstr>
      <vt:lpstr>Some notation</vt:lpstr>
      <vt:lpstr>Solutions</vt:lpstr>
      <vt:lpstr>Solutions</vt:lpstr>
      <vt:lpstr>Solutions</vt:lpstr>
      <vt:lpstr>Applications &amp; Tools</vt:lpstr>
      <vt:lpstr>RL in finance</vt:lpstr>
      <vt:lpstr>Slide 11</vt:lpstr>
      <vt:lpstr>Slide 12</vt:lpstr>
      <vt:lpstr>Slide 13</vt:lpstr>
      <vt:lpstr>Slide 14</vt:lpstr>
      <vt:lpstr>Slide 15</vt:lpstr>
      <vt:lpstr>Open AI Gym</vt:lpstr>
      <vt:lpstr>Keras+Tensorflow</vt:lpstr>
      <vt:lpstr>Keras-RL</vt:lpstr>
      <vt:lpstr>CPU vs GPU vs TPU</vt:lpstr>
      <vt:lpstr>Keras-RL with Open AI Gym</vt:lpstr>
      <vt:lpstr>Keras-RL with Trading Gym</vt:lpstr>
      <vt:lpstr>Test framework</vt:lpstr>
      <vt:lpstr>Test #1 </vt:lpstr>
      <vt:lpstr>Test #2</vt:lpstr>
      <vt:lpstr>Test #3</vt:lpstr>
      <vt:lpstr>Test #3 continued</vt:lpstr>
      <vt:lpstr>Increase feature set and add costs</vt:lpstr>
      <vt:lpstr>Out of sample performance</vt:lpstr>
      <vt:lpstr>Future…</vt:lpstr>
      <vt:lpstr>RL from another angle</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erdem erdem</dc:creator>
  <cp:lastModifiedBy>erdem erdem</cp:lastModifiedBy>
  <cp:revision>356</cp:revision>
  <dcterms:created xsi:type="dcterms:W3CDTF">2006-08-16T00:00:00Z</dcterms:created>
  <dcterms:modified xsi:type="dcterms:W3CDTF">2020-02-02T17:45:54Z</dcterms:modified>
</cp:coreProperties>
</file>